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526" r:id="rId1"/>
  </p:sldMasterIdLst>
  <p:notesMasterIdLst>
    <p:notesMasterId r:id="rId21"/>
  </p:notesMasterIdLst>
  <p:handoutMasterIdLst>
    <p:handoutMasterId r:id="rId22"/>
  </p:handoutMasterIdLst>
  <p:sldIdLst>
    <p:sldId id="1465" r:id="rId2"/>
    <p:sldId id="1466" r:id="rId3"/>
    <p:sldId id="1467" r:id="rId4"/>
    <p:sldId id="1468" r:id="rId5"/>
    <p:sldId id="1469" r:id="rId6"/>
    <p:sldId id="1483" r:id="rId7"/>
    <p:sldId id="1470" r:id="rId8"/>
    <p:sldId id="1471" r:id="rId9"/>
    <p:sldId id="1473" r:id="rId10"/>
    <p:sldId id="1484" r:id="rId11"/>
    <p:sldId id="1485" r:id="rId12"/>
    <p:sldId id="1474" r:id="rId13"/>
    <p:sldId id="1475" r:id="rId14"/>
    <p:sldId id="1476" r:id="rId15"/>
    <p:sldId id="1477" r:id="rId16"/>
    <p:sldId id="1478" r:id="rId17"/>
    <p:sldId id="1479" r:id="rId18"/>
    <p:sldId id="1480" r:id="rId19"/>
    <p:sldId id="1482" r:id="rId20"/>
  </p:sldIdLst>
  <p:sldSz cx="6858000" cy="9144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224" userDrawn="1">
          <p15:clr>
            <a:srgbClr val="A4A3A4"/>
          </p15:clr>
        </p15:guide>
        <p15:guide id="2" orient="horz" pos="5056" userDrawn="1">
          <p15:clr>
            <a:srgbClr val="A4A3A4"/>
          </p15:clr>
        </p15:guide>
        <p15:guide id="3" orient="horz" pos="2048" userDrawn="1">
          <p15:clr>
            <a:srgbClr val="A4A3A4"/>
          </p15:clr>
        </p15:guide>
        <p15:guide id="4" pos="936" userDrawn="1">
          <p15:clr>
            <a:srgbClr val="A4A3A4"/>
          </p15:clr>
        </p15:guide>
        <p15:guide id="5" pos="4248" userDrawn="1">
          <p15:clr>
            <a:srgbClr val="A4A3A4"/>
          </p15:clr>
        </p15:guide>
        <p15:guide id="6" pos="3852" userDrawn="1">
          <p15:clr>
            <a:srgbClr val="A4A3A4"/>
          </p15:clr>
        </p15:guide>
      </p15:sldGuideLst>
    </p:ext>
    <p:ext uri="{2D200454-40CA-4A62-9FC3-DE9A4176ACB9}">
      <p15:notesGuideLst xmlns:p15="http://schemas.microsoft.com/office/powerpoint/2012/main">
        <p15:guide id="1" orient="horz" pos="3132">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iese_staff" initials="g" lastIdx="1" clrIdx="0">
    <p:extLst>
      <p:ext uri="{19B8F6BF-5375-455C-9EA6-DF929625EA0E}">
        <p15:presenceInfo xmlns:p15="http://schemas.microsoft.com/office/powerpoint/2012/main" userId="gliese_staff" providerId="None"/>
      </p:ext>
    </p:extLst>
  </p:cmAuthor>
  <p:cmAuthor id="2" name="江島 民子" initials="江島" lastIdx="1" clrIdx="1">
    <p:extLst>
      <p:ext uri="{19B8F6BF-5375-455C-9EA6-DF929625EA0E}">
        <p15:presenceInfo xmlns:p15="http://schemas.microsoft.com/office/powerpoint/2012/main" userId="8bcc8469fb5e5e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99"/>
    <a:srgbClr val="66FF33"/>
    <a:srgbClr val="CCFFCC"/>
    <a:srgbClr val="C2FEDD"/>
    <a:srgbClr val="63FDA9"/>
    <a:srgbClr val="FFBD47"/>
    <a:srgbClr val="5BF3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23" autoAdjust="0"/>
    <p:restoredTop sz="95841" autoAdjust="0"/>
  </p:normalViewPr>
  <p:slideViewPr>
    <p:cSldViewPr>
      <p:cViewPr>
        <p:scale>
          <a:sx n="75" d="100"/>
          <a:sy n="75" d="100"/>
        </p:scale>
        <p:origin x="1060" y="52"/>
      </p:cViewPr>
      <p:guideLst>
        <p:guide orient="horz" pos="4224"/>
        <p:guide orient="horz" pos="5056"/>
        <p:guide orient="horz" pos="2048"/>
        <p:guide pos="936"/>
        <p:guide pos="4248"/>
        <p:guide pos="3852"/>
      </p:guideLst>
    </p:cSldViewPr>
  </p:slideViewPr>
  <p:outlineViewPr>
    <p:cViewPr>
      <p:scale>
        <a:sx n="33" d="100"/>
        <a:sy n="33" d="100"/>
      </p:scale>
      <p:origin x="36" y="2304"/>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69" d="100"/>
          <a:sy n="69" d="100"/>
        </p:scale>
        <p:origin x="1928" y="7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186AE19-B0AB-4134-B570-D5E831A02936}"/>
              </a:ext>
            </a:extLst>
          </p:cNvPr>
          <p:cNvSpPr>
            <a:spLocks noGrp="1" noChangeArrowheads="1"/>
          </p:cNvSpPr>
          <p:nvPr>
            <p:ph type="hdr" sz="quarter"/>
          </p:nvPr>
        </p:nvSpPr>
        <p:spPr bwMode="auto">
          <a:xfrm>
            <a:off x="0" y="0"/>
            <a:ext cx="2974975" cy="498475"/>
          </a:xfrm>
          <a:prstGeom prst="rect">
            <a:avLst/>
          </a:prstGeom>
          <a:noFill/>
          <a:ln w="9525">
            <a:noFill/>
            <a:miter lim="800000"/>
            <a:headEnd/>
            <a:tailEnd/>
          </a:ln>
        </p:spPr>
        <p:txBody>
          <a:bodyPr vert="horz" wrap="square" lIns="91717" tIns="45856" rIns="91717" bIns="45856" numCol="1" anchor="t" anchorCtr="0" compatLnSpc="1">
            <a:prstTxWarp prst="textNoShape">
              <a:avLst/>
            </a:prstTxWarp>
          </a:bodyPr>
          <a:lstStyle>
            <a:lvl1pPr algn="l" defTabSz="917095" eaLnBrk="1" hangingPunct="1">
              <a:defRPr sz="1200">
                <a:latin typeface="Arial" charset="0"/>
                <a:ea typeface="ＭＳ Ｐゴシック" pitchFamily="50" charset="-128"/>
              </a:defRPr>
            </a:lvl1pPr>
          </a:lstStyle>
          <a:p>
            <a:pPr>
              <a:defRPr/>
            </a:pPr>
            <a:endParaRPr lang="en-US" altLang="ja-JP"/>
          </a:p>
        </p:txBody>
      </p:sp>
      <p:sp>
        <p:nvSpPr>
          <p:cNvPr id="76803" name="Rectangle 3">
            <a:extLst>
              <a:ext uri="{FF2B5EF4-FFF2-40B4-BE49-F238E27FC236}">
                <a16:creationId xmlns:a16="http://schemas.microsoft.com/office/drawing/2014/main" id="{177D832D-E060-406F-8BE2-D2568ECADC3A}"/>
              </a:ext>
            </a:extLst>
          </p:cNvPr>
          <p:cNvSpPr>
            <a:spLocks noGrp="1" noChangeArrowheads="1"/>
          </p:cNvSpPr>
          <p:nvPr>
            <p:ph type="dt" sz="quarter" idx="1"/>
          </p:nvPr>
        </p:nvSpPr>
        <p:spPr bwMode="auto">
          <a:xfrm>
            <a:off x="3881438" y="0"/>
            <a:ext cx="2974975" cy="498475"/>
          </a:xfrm>
          <a:prstGeom prst="rect">
            <a:avLst/>
          </a:prstGeom>
          <a:noFill/>
          <a:ln w="9525">
            <a:noFill/>
            <a:miter lim="800000"/>
            <a:headEnd/>
            <a:tailEnd/>
          </a:ln>
        </p:spPr>
        <p:txBody>
          <a:bodyPr vert="horz" wrap="square" lIns="91717" tIns="45856" rIns="91717" bIns="45856" numCol="1" anchor="t" anchorCtr="0" compatLnSpc="1">
            <a:prstTxWarp prst="textNoShape">
              <a:avLst/>
            </a:prstTxWarp>
          </a:bodyPr>
          <a:lstStyle>
            <a:lvl1pPr algn="r" defTabSz="917095" eaLnBrk="1" hangingPunct="1">
              <a:defRPr sz="1200">
                <a:latin typeface="Arial" charset="0"/>
                <a:ea typeface="ＭＳ Ｐゴシック" pitchFamily="50" charset="-128"/>
              </a:defRPr>
            </a:lvl1pPr>
          </a:lstStyle>
          <a:p>
            <a:pPr>
              <a:defRPr/>
            </a:pPr>
            <a:fld id="{C0606AE8-213A-45D2-8415-19DFB74D3341}" type="datetime1">
              <a:rPr lang="ja-JP" altLang="en-US"/>
              <a:pPr>
                <a:defRPr/>
              </a:pPr>
              <a:t>2020/4/21</a:t>
            </a:fld>
            <a:endParaRPr lang="en-US" altLang="ja-JP"/>
          </a:p>
        </p:txBody>
      </p:sp>
      <p:sp>
        <p:nvSpPr>
          <p:cNvPr id="76804" name="Rectangle 4">
            <a:extLst>
              <a:ext uri="{FF2B5EF4-FFF2-40B4-BE49-F238E27FC236}">
                <a16:creationId xmlns:a16="http://schemas.microsoft.com/office/drawing/2014/main" id="{B4925AA2-D967-4F45-9F38-48F193C7CA9D}"/>
              </a:ext>
            </a:extLst>
          </p:cNvPr>
          <p:cNvSpPr>
            <a:spLocks noGrp="1" noChangeArrowheads="1"/>
          </p:cNvSpPr>
          <p:nvPr>
            <p:ph type="ftr" sz="quarter" idx="2"/>
          </p:nvPr>
        </p:nvSpPr>
        <p:spPr bwMode="auto">
          <a:xfrm>
            <a:off x="0" y="9445625"/>
            <a:ext cx="2974975" cy="498475"/>
          </a:xfrm>
          <a:prstGeom prst="rect">
            <a:avLst/>
          </a:prstGeom>
          <a:noFill/>
          <a:ln w="9525">
            <a:noFill/>
            <a:miter lim="800000"/>
            <a:headEnd/>
            <a:tailEnd/>
          </a:ln>
        </p:spPr>
        <p:txBody>
          <a:bodyPr vert="horz" wrap="square" lIns="91717" tIns="45856" rIns="91717" bIns="45856" numCol="1" anchor="b" anchorCtr="0" compatLnSpc="1">
            <a:prstTxWarp prst="textNoShape">
              <a:avLst/>
            </a:prstTxWarp>
          </a:bodyPr>
          <a:lstStyle>
            <a:lvl1pPr algn="l" defTabSz="917095" eaLnBrk="1" hangingPunct="1">
              <a:defRPr sz="1200">
                <a:latin typeface="Arial" charset="0"/>
                <a:ea typeface="ＭＳ Ｐゴシック" pitchFamily="50" charset="-128"/>
              </a:defRPr>
            </a:lvl1pPr>
          </a:lstStyle>
          <a:p>
            <a:pPr>
              <a:defRPr/>
            </a:pPr>
            <a:endParaRPr lang="en-US" altLang="ja-JP"/>
          </a:p>
        </p:txBody>
      </p:sp>
      <p:sp>
        <p:nvSpPr>
          <p:cNvPr id="76805" name="Rectangle 5">
            <a:extLst>
              <a:ext uri="{FF2B5EF4-FFF2-40B4-BE49-F238E27FC236}">
                <a16:creationId xmlns:a16="http://schemas.microsoft.com/office/drawing/2014/main" id="{0CED29CA-7217-4652-ABCD-8D3424F5592B}"/>
              </a:ext>
            </a:extLst>
          </p:cNvPr>
          <p:cNvSpPr>
            <a:spLocks noGrp="1" noChangeArrowheads="1"/>
          </p:cNvSpPr>
          <p:nvPr>
            <p:ph type="sldNum" sz="quarter" idx="3"/>
          </p:nvPr>
        </p:nvSpPr>
        <p:spPr bwMode="auto">
          <a:xfrm>
            <a:off x="3881438" y="9445625"/>
            <a:ext cx="2974975" cy="498475"/>
          </a:xfrm>
          <a:prstGeom prst="rect">
            <a:avLst/>
          </a:prstGeom>
          <a:noFill/>
          <a:ln w="9525">
            <a:noFill/>
            <a:miter lim="800000"/>
            <a:headEnd/>
            <a:tailEnd/>
          </a:ln>
        </p:spPr>
        <p:txBody>
          <a:bodyPr vert="horz" wrap="square" lIns="91717" tIns="45856" rIns="91717" bIns="45856" numCol="1" anchor="b" anchorCtr="0" compatLnSpc="1">
            <a:prstTxWarp prst="textNoShape">
              <a:avLst/>
            </a:prstTxWarp>
          </a:bodyPr>
          <a:lstStyle>
            <a:lvl1pPr algn="r" defTabSz="915988" eaLnBrk="1" hangingPunct="1">
              <a:defRPr sz="1200"/>
            </a:lvl1pPr>
          </a:lstStyle>
          <a:p>
            <a:pPr>
              <a:defRPr/>
            </a:pPr>
            <a:fld id="{E2609255-CE26-4AF0-872F-097001D67808}" type="slidenum">
              <a:rPr lang="en-US" altLang="ja-JP"/>
              <a:pPr>
                <a:defRPr/>
              </a:pPr>
              <a:t>‹#›</a:t>
            </a:fld>
            <a:endParaRPr lang="en-US" altLang="ja-JP"/>
          </a:p>
        </p:txBody>
      </p:sp>
    </p:spTree>
    <p:extLst>
      <p:ext uri="{BB962C8B-B14F-4D97-AF65-F5344CB8AC3E}">
        <p14:creationId xmlns:p14="http://schemas.microsoft.com/office/powerpoint/2010/main" val="1787797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928E19A-3BEA-44D0-B0D5-5E6C90278D7E}"/>
              </a:ext>
            </a:extLst>
          </p:cNvPr>
          <p:cNvSpPr>
            <a:spLocks noGrp="1" noChangeArrowheads="1"/>
          </p:cNvSpPr>
          <p:nvPr>
            <p:ph type="hdr" sz="quarter"/>
          </p:nvPr>
        </p:nvSpPr>
        <p:spPr bwMode="auto">
          <a:xfrm>
            <a:off x="0" y="0"/>
            <a:ext cx="2974975" cy="498475"/>
          </a:xfrm>
          <a:prstGeom prst="rect">
            <a:avLst/>
          </a:prstGeom>
          <a:noFill/>
          <a:ln w="9525">
            <a:noFill/>
            <a:miter lim="800000"/>
            <a:headEnd/>
            <a:tailEnd/>
          </a:ln>
        </p:spPr>
        <p:txBody>
          <a:bodyPr vert="horz" wrap="square" lIns="91717" tIns="45856" rIns="91717" bIns="45856" numCol="1" anchor="t" anchorCtr="0" compatLnSpc="1">
            <a:prstTxWarp prst="textNoShape">
              <a:avLst/>
            </a:prstTxWarp>
          </a:bodyPr>
          <a:lstStyle>
            <a:lvl1pPr algn="l" defTabSz="917095" eaLnBrk="1" hangingPunct="1">
              <a:defRPr sz="1200">
                <a:latin typeface="Arial" charset="0"/>
                <a:ea typeface="ＭＳ Ｐゴシック" pitchFamily="50" charset="-128"/>
              </a:defRPr>
            </a:lvl1pPr>
          </a:lstStyle>
          <a:p>
            <a:pPr>
              <a:defRPr/>
            </a:pPr>
            <a:endParaRPr lang="en-US" altLang="ja-JP"/>
          </a:p>
        </p:txBody>
      </p:sp>
      <p:sp>
        <p:nvSpPr>
          <p:cNvPr id="57347" name="Rectangle 3">
            <a:extLst>
              <a:ext uri="{FF2B5EF4-FFF2-40B4-BE49-F238E27FC236}">
                <a16:creationId xmlns:a16="http://schemas.microsoft.com/office/drawing/2014/main" id="{D93595E0-AFE9-4E86-AB5C-9DF68EE413AD}"/>
              </a:ext>
            </a:extLst>
          </p:cNvPr>
          <p:cNvSpPr>
            <a:spLocks noGrp="1" noChangeArrowheads="1"/>
          </p:cNvSpPr>
          <p:nvPr>
            <p:ph type="dt" idx="1"/>
          </p:nvPr>
        </p:nvSpPr>
        <p:spPr bwMode="auto">
          <a:xfrm>
            <a:off x="3883025" y="0"/>
            <a:ext cx="2974975" cy="498475"/>
          </a:xfrm>
          <a:prstGeom prst="rect">
            <a:avLst/>
          </a:prstGeom>
          <a:noFill/>
          <a:ln w="9525">
            <a:noFill/>
            <a:miter lim="800000"/>
            <a:headEnd/>
            <a:tailEnd/>
          </a:ln>
        </p:spPr>
        <p:txBody>
          <a:bodyPr vert="horz" wrap="square" lIns="91717" tIns="45856" rIns="91717" bIns="45856" numCol="1" anchor="t" anchorCtr="0" compatLnSpc="1">
            <a:prstTxWarp prst="textNoShape">
              <a:avLst/>
            </a:prstTxWarp>
          </a:bodyPr>
          <a:lstStyle>
            <a:lvl1pPr algn="r" defTabSz="917095" eaLnBrk="1" hangingPunct="1">
              <a:defRPr sz="1200">
                <a:latin typeface="Arial" charset="0"/>
                <a:ea typeface="ＭＳ Ｐゴシック" pitchFamily="50" charset="-128"/>
              </a:defRPr>
            </a:lvl1pPr>
          </a:lstStyle>
          <a:p>
            <a:pPr>
              <a:defRPr/>
            </a:pPr>
            <a:fld id="{83D22780-9D53-4850-9D65-CE819CB622E5}" type="datetime1">
              <a:rPr lang="ja-JP" altLang="en-US"/>
              <a:pPr>
                <a:defRPr/>
              </a:pPr>
              <a:t>2020/4/21</a:t>
            </a:fld>
            <a:endParaRPr lang="en-US" altLang="ja-JP"/>
          </a:p>
        </p:txBody>
      </p:sp>
      <p:sp>
        <p:nvSpPr>
          <p:cNvPr id="5124" name="Rectangle 4">
            <a:extLst>
              <a:ext uri="{FF2B5EF4-FFF2-40B4-BE49-F238E27FC236}">
                <a16:creationId xmlns:a16="http://schemas.microsoft.com/office/drawing/2014/main" id="{AE4AECF0-C293-4A6C-91CD-B1883A3A83A4}"/>
              </a:ext>
            </a:extLst>
          </p:cNvPr>
          <p:cNvSpPr>
            <a:spLocks noGrp="1" noRot="1" noChangeAspect="1" noChangeArrowheads="1" noTextEdit="1"/>
          </p:cNvSpPr>
          <p:nvPr>
            <p:ph type="sldImg" idx="2"/>
          </p:nvPr>
        </p:nvSpPr>
        <p:spPr bwMode="auto">
          <a:xfrm>
            <a:off x="2030413" y="744538"/>
            <a:ext cx="2798762" cy="37322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a16="http://schemas.microsoft.com/office/drawing/2014/main" id="{42D6D5F1-D549-47A9-BDF1-FD31F22A17E7}"/>
              </a:ext>
            </a:extLst>
          </p:cNvPr>
          <p:cNvSpPr>
            <a:spLocks noGrp="1" noChangeArrowheads="1"/>
          </p:cNvSpPr>
          <p:nvPr>
            <p:ph type="body" sz="quarter" idx="3"/>
          </p:nvPr>
        </p:nvSpPr>
        <p:spPr bwMode="auto">
          <a:xfrm>
            <a:off x="914400" y="4724400"/>
            <a:ext cx="5029200" cy="4476750"/>
          </a:xfrm>
          <a:prstGeom prst="rect">
            <a:avLst/>
          </a:prstGeom>
          <a:noFill/>
          <a:ln w="9525">
            <a:noFill/>
            <a:miter lim="800000"/>
            <a:headEnd/>
            <a:tailEnd/>
          </a:ln>
        </p:spPr>
        <p:txBody>
          <a:bodyPr vert="horz" wrap="square" lIns="91717" tIns="45856" rIns="91717" bIns="4585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a:extLst>
              <a:ext uri="{FF2B5EF4-FFF2-40B4-BE49-F238E27FC236}">
                <a16:creationId xmlns:a16="http://schemas.microsoft.com/office/drawing/2014/main" id="{F941278E-BCAD-4E24-A576-94E1D521928F}"/>
              </a:ext>
            </a:extLst>
          </p:cNvPr>
          <p:cNvSpPr>
            <a:spLocks noGrp="1" noChangeArrowheads="1"/>
          </p:cNvSpPr>
          <p:nvPr>
            <p:ph type="ftr" sz="quarter" idx="4"/>
          </p:nvPr>
        </p:nvSpPr>
        <p:spPr bwMode="auto">
          <a:xfrm>
            <a:off x="0" y="9447213"/>
            <a:ext cx="2974975" cy="498475"/>
          </a:xfrm>
          <a:prstGeom prst="rect">
            <a:avLst/>
          </a:prstGeom>
          <a:noFill/>
          <a:ln w="9525">
            <a:noFill/>
            <a:miter lim="800000"/>
            <a:headEnd/>
            <a:tailEnd/>
          </a:ln>
        </p:spPr>
        <p:txBody>
          <a:bodyPr vert="horz" wrap="square" lIns="91717" tIns="45856" rIns="91717" bIns="45856" numCol="1" anchor="b" anchorCtr="0" compatLnSpc="1">
            <a:prstTxWarp prst="textNoShape">
              <a:avLst/>
            </a:prstTxWarp>
          </a:bodyPr>
          <a:lstStyle>
            <a:lvl1pPr algn="l" defTabSz="917095" eaLnBrk="1" hangingPunct="1">
              <a:defRPr sz="1200">
                <a:latin typeface="Arial" charset="0"/>
                <a:ea typeface="ＭＳ Ｐゴシック" pitchFamily="50" charset="-128"/>
              </a:defRPr>
            </a:lvl1pPr>
          </a:lstStyle>
          <a:p>
            <a:pPr>
              <a:defRPr/>
            </a:pPr>
            <a:endParaRPr lang="en-US" altLang="ja-JP"/>
          </a:p>
        </p:txBody>
      </p:sp>
      <p:sp>
        <p:nvSpPr>
          <p:cNvPr id="57351" name="Rectangle 7">
            <a:extLst>
              <a:ext uri="{FF2B5EF4-FFF2-40B4-BE49-F238E27FC236}">
                <a16:creationId xmlns:a16="http://schemas.microsoft.com/office/drawing/2014/main" id="{D36D868A-9996-4EB8-8CB9-EAE4E48D72E8}"/>
              </a:ext>
            </a:extLst>
          </p:cNvPr>
          <p:cNvSpPr>
            <a:spLocks noGrp="1" noChangeArrowheads="1"/>
          </p:cNvSpPr>
          <p:nvPr>
            <p:ph type="sldNum" sz="quarter" idx="5"/>
          </p:nvPr>
        </p:nvSpPr>
        <p:spPr bwMode="auto">
          <a:xfrm>
            <a:off x="3883025" y="9447213"/>
            <a:ext cx="2974975" cy="498475"/>
          </a:xfrm>
          <a:prstGeom prst="rect">
            <a:avLst/>
          </a:prstGeom>
          <a:noFill/>
          <a:ln w="9525">
            <a:noFill/>
            <a:miter lim="800000"/>
            <a:headEnd/>
            <a:tailEnd/>
          </a:ln>
        </p:spPr>
        <p:txBody>
          <a:bodyPr vert="horz" wrap="square" lIns="91717" tIns="45856" rIns="91717" bIns="45856" numCol="1" anchor="b" anchorCtr="0" compatLnSpc="1">
            <a:prstTxWarp prst="textNoShape">
              <a:avLst/>
            </a:prstTxWarp>
          </a:bodyPr>
          <a:lstStyle>
            <a:lvl1pPr algn="r" defTabSz="915988" eaLnBrk="1" hangingPunct="1">
              <a:defRPr sz="1200"/>
            </a:lvl1pPr>
          </a:lstStyle>
          <a:p>
            <a:pPr>
              <a:defRPr/>
            </a:pPr>
            <a:fld id="{9E49CEE6-78F5-41A3-8CD8-46F15D8CAF17}" type="slidenum">
              <a:rPr lang="en-US" altLang="ja-JP"/>
              <a:pPr>
                <a:defRPr/>
              </a:pPr>
              <a:t>‹#›</a:t>
            </a:fld>
            <a:endParaRPr lang="en-US" altLang="ja-JP"/>
          </a:p>
        </p:txBody>
      </p:sp>
    </p:spTree>
    <p:extLst>
      <p:ext uri="{BB962C8B-B14F-4D97-AF65-F5344CB8AC3E}">
        <p14:creationId xmlns:p14="http://schemas.microsoft.com/office/powerpoint/2010/main" val="11919066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232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420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79366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40838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80364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94072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31464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07534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2644194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76746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3192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8999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7106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72147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076003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9945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66789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12052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08517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94EB444-9DCE-4A48-82AB-ADD636B5A711}"/>
              </a:ext>
            </a:extLst>
          </p:cNvPr>
          <p:cNvGrpSpPr>
            <a:grpSpLocks/>
          </p:cNvGrpSpPr>
          <p:nvPr userDrawn="1"/>
        </p:nvGrpSpPr>
        <p:grpSpPr bwMode="auto">
          <a:xfrm>
            <a:off x="0" y="0"/>
            <a:ext cx="6858000" cy="9144000"/>
            <a:chOff x="0" y="0"/>
            <a:chExt cx="5760" cy="4320"/>
          </a:xfrm>
        </p:grpSpPr>
        <p:sp>
          <p:nvSpPr>
            <p:cNvPr id="4" name="Rectangle 3">
              <a:extLst>
                <a:ext uri="{FF2B5EF4-FFF2-40B4-BE49-F238E27FC236}">
                  <a16:creationId xmlns:a16="http://schemas.microsoft.com/office/drawing/2014/main" id="{E7FB5471-E89B-4C97-9C67-14121C4C45C0}"/>
                </a:ext>
              </a:extLst>
            </p:cNvPr>
            <p:cNvSpPr>
              <a:spLocks noChangeArrowheads="1"/>
            </p:cNvSpPr>
            <p:nvPr/>
          </p:nvSpPr>
          <p:spPr bwMode="hidden">
            <a:xfrm>
              <a:off x="0" y="0"/>
              <a:ext cx="220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latin typeface="Times New Roman" panose="02020603050405020304" pitchFamily="18" charset="0"/>
              </a:endParaRPr>
            </a:p>
          </p:txBody>
        </p:sp>
        <p:sp>
          <p:nvSpPr>
            <p:cNvPr id="5" name="Rectangle 4">
              <a:extLst>
                <a:ext uri="{FF2B5EF4-FFF2-40B4-BE49-F238E27FC236}">
                  <a16:creationId xmlns:a16="http://schemas.microsoft.com/office/drawing/2014/main" id="{CBC5EE09-ABEC-42BF-A130-22E41FD24524}"/>
                </a:ext>
              </a:extLst>
            </p:cNvPr>
            <p:cNvSpPr>
              <a:spLocks noChangeArrowheads="1"/>
            </p:cNvSpPr>
            <p:nvPr/>
          </p:nvSpPr>
          <p:spPr bwMode="hidden">
            <a:xfrm>
              <a:off x="1081" y="1065"/>
              <a:ext cx="4679" cy="1596"/>
            </a:xfrm>
            <a:prstGeom prst="rect">
              <a:avLst/>
            </a:prstGeom>
            <a:solidFill>
              <a:srgbClr val="33CC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grpSp>
          <p:nvGrpSpPr>
            <p:cNvPr id="6" name="Group 5">
              <a:extLst>
                <a:ext uri="{FF2B5EF4-FFF2-40B4-BE49-F238E27FC236}">
                  <a16:creationId xmlns:a16="http://schemas.microsoft.com/office/drawing/2014/main" id="{800DDBD4-A43D-42A6-B095-C485CF6E8502}"/>
                </a:ext>
              </a:extLst>
            </p:cNvPr>
            <p:cNvGrpSpPr>
              <a:grpSpLocks/>
            </p:cNvGrpSpPr>
            <p:nvPr/>
          </p:nvGrpSpPr>
          <p:grpSpPr bwMode="auto">
            <a:xfrm>
              <a:off x="0" y="672"/>
              <a:ext cx="1806" cy="1989"/>
              <a:chOff x="0" y="672"/>
              <a:chExt cx="1806" cy="1989"/>
            </a:xfrm>
          </p:grpSpPr>
          <p:sp>
            <p:nvSpPr>
              <p:cNvPr id="7" name="Rectangle 6">
                <a:extLst>
                  <a:ext uri="{FF2B5EF4-FFF2-40B4-BE49-F238E27FC236}">
                    <a16:creationId xmlns:a16="http://schemas.microsoft.com/office/drawing/2014/main" id="{CACCF5BD-170F-4DB6-AC00-EA12494FCF26}"/>
                  </a:ext>
                </a:extLst>
              </p:cNvPr>
              <p:cNvSpPr>
                <a:spLocks noChangeArrowheads="1"/>
              </p:cNvSpPr>
              <p:nvPr userDrawn="1"/>
            </p:nvSpPr>
            <p:spPr bwMode="auto">
              <a:xfrm>
                <a:off x="361" y="2257"/>
                <a:ext cx="363" cy="404"/>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8" name="Rectangle 7">
                <a:extLst>
                  <a:ext uri="{FF2B5EF4-FFF2-40B4-BE49-F238E27FC236}">
                    <a16:creationId xmlns:a16="http://schemas.microsoft.com/office/drawing/2014/main" id="{DE723094-EF01-4423-AA9D-542A650C4F03}"/>
                  </a:ext>
                </a:extLst>
              </p:cNvPr>
              <p:cNvSpPr>
                <a:spLocks noChangeArrowheads="1"/>
              </p:cNvSpPr>
              <p:nvPr userDrawn="1"/>
            </p:nvSpPr>
            <p:spPr bwMode="auto">
              <a:xfrm>
                <a:off x="1081" y="1065"/>
                <a:ext cx="362" cy="405"/>
              </a:xfrm>
              <a:prstGeom prst="rect">
                <a:avLst/>
              </a:prstGeom>
              <a:solidFill>
                <a:srgbClr val="33CC33">
                  <a:alpha val="3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9" name="Rectangle 8">
                <a:extLst>
                  <a:ext uri="{FF2B5EF4-FFF2-40B4-BE49-F238E27FC236}">
                    <a16:creationId xmlns:a16="http://schemas.microsoft.com/office/drawing/2014/main" id="{0CBAB3BC-D41F-46FA-8759-528677ADC67C}"/>
                  </a:ext>
                </a:extLst>
              </p:cNvPr>
              <p:cNvSpPr>
                <a:spLocks noChangeArrowheads="1"/>
              </p:cNvSpPr>
              <p:nvPr userDrawn="1"/>
            </p:nvSpPr>
            <p:spPr bwMode="auto">
              <a:xfrm>
                <a:off x="1437" y="672"/>
                <a:ext cx="369" cy="400"/>
              </a:xfrm>
              <a:prstGeom prst="rect">
                <a:avLst/>
              </a:prstGeom>
              <a:solidFill>
                <a:srgbClr val="33CC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0" name="Rectangle 9">
                <a:extLst>
                  <a:ext uri="{FF2B5EF4-FFF2-40B4-BE49-F238E27FC236}">
                    <a16:creationId xmlns:a16="http://schemas.microsoft.com/office/drawing/2014/main" id="{9D41C9D1-C473-4C49-98AD-B645B8CE21AB}"/>
                  </a:ext>
                </a:extLst>
              </p:cNvPr>
              <p:cNvSpPr>
                <a:spLocks noChangeArrowheads="1"/>
              </p:cNvSpPr>
              <p:nvPr userDrawn="1"/>
            </p:nvSpPr>
            <p:spPr bwMode="auto">
              <a:xfrm>
                <a:off x="719" y="2257"/>
                <a:ext cx="36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1" name="Rectangle 10">
                <a:extLst>
                  <a:ext uri="{FF2B5EF4-FFF2-40B4-BE49-F238E27FC236}">
                    <a16:creationId xmlns:a16="http://schemas.microsoft.com/office/drawing/2014/main" id="{C969B655-8010-453C-8076-55B304A7101E}"/>
                  </a:ext>
                </a:extLst>
              </p:cNvPr>
              <p:cNvSpPr>
                <a:spLocks noChangeArrowheads="1"/>
              </p:cNvSpPr>
              <p:nvPr userDrawn="1"/>
            </p:nvSpPr>
            <p:spPr bwMode="auto">
              <a:xfrm>
                <a:off x="1437" y="1065"/>
                <a:ext cx="369" cy="405"/>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2" name="Rectangle 11">
                <a:extLst>
                  <a:ext uri="{FF2B5EF4-FFF2-40B4-BE49-F238E27FC236}">
                    <a16:creationId xmlns:a16="http://schemas.microsoft.com/office/drawing/2014/main" id="{34C48A1F-6594-4AEC-AAB5-4EEE5B0DDC4E}"/>
                  </a:ext>
                </a:extLst>
              </p:cNvPr>
              <p:cNvSpPr>
                <a:spLocks noChangeArrowheads="1"/>
              </p:cNvSpPr>
              <p:nvPr userDrawn="1"/>
            </p:nvSpPr>
            <p:spPr bwMode="auto">
              <a:xfrm>
                <a:off x="719" y="1464"/>
                <a:ext cx="368" cy="399"/>
              </a:xfrm>
              <a:prstGeom prst="rect">
                <a:avLst/>
              </a:prstGeom>
              <a:solidFill>
                <a:srgbClr val="33CC33">
                  <a:alpha val="5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3" name="Rectangle 12">
                <a:extLst>
                  <a:ext uri="{FF2B5EF4-FFF2-40B4-BE49-F238E27FC236}">
                    <a16:creationId xmlns:a16="http://schemas.microsoft.com/office/drawing/2014/main" id="{668A05FB-7707-4FBE-8BF5-B3A6D84C7244}"/>
                  </a:ext>
                </a:extLst>
              </p:cNvPr>
              <p:cNvSpPr>
                <a:spLocks noChangeArrowheads="1"/>
              </p:cNvSpPr>
              <p:nvPr userDrawn="1"/>
            </p:nvSpPr>
            <p:spPr bwMode="auto">
              <a:xfrm>
                <a:off x="0" y="1464"/>
                <a:ext cx="367" cy="399"/>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4" name="Rectangle 13">
                <a:extLst>
                  <a:ext uri="{FF2B5EF4-FFF2-40B4-BE49-F238E27FC236}">
                    <a16:creationId xmlns:a16="http://schemas.microsoft.com/office/drawing/2014/main" id="{7E2252BF-D805-4D81-910C-1614AFC6429A}"/>
                  </a:ext>
                </a:extLst>
              </p:cNvPr>
              <p:cNvSpPr>
                <a:spLocks noChangeArrowheads="1"/>
              </p:cNvSpPr>
              <p:nvPr userDrawn="1"/>
            </p:nvSpPr>
            <p:spPr bwMode="auto">
              <a:xfrm>
                <a:off x="1081" y="1464"/>
                <a:ext cx="362" cy="399"/>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5" name="Rectangle 14">
                <a:extLst>
                  <a:ext uri="{FF2B5EF4-FFF2-40B4-BE49-F238E27FC236}">
                    <a16:creationId xmlns:a16="http://schemas.microsoft.com/office/drawing/2014/main" id="{F981F8E7-6998-4190-8453-3EB55F4BDC03}"/>
                  </a:ext>
                </a:extLst>
              </p:cNvPr>
              <p:cNvSpPr>
                <a:spLocks noChangeArrowheads="1"/>
              </p:cNvSpPr>
              <p:nvPr userDrawn="1"/>
            </p:nvSpPr>
            <p:spPr bwMode="auto">
              <a:xfrm>
                <a:off x="361" y="1857"/>
                <a:ext cx="363" cy="406"/>
              </a:xfrm>
              <a:prstGeom prst="rect">
                <a:avLst/>
              </a:prstGeom>
              <a:solidFill>
                <a:srgbClr val="33CC33">
                  <a:alpha val="5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sp>
            <p:nvSpPr>
              <p:cNvPr id="16" name="Rectangle 15">
                <a:extLst>
                  <a:ext uri="{FF2B5EF4-FFF2-40B4-BE49-F238E27FC236}">
                    <a16:creationId xmlns:a16="http://schemas.microsoft.com/office/drawing/2014/main" id="{1E94B3B6-01D4-475C-A5DF-2959882CC120}"/>
                  </a:ext>
                </a:extLst>
              </p:cNvPr>
              <p:cNvSpPr>
                <a:spLocks noChangeArrowheads="1"/>
              </p:cNvSpPr>
              <p:nvPr userDrawn="1"/>
            </p:nvSpPr>
            <p:spPr bwMode="auto">
              <a:xfrm>
                <a:off x="719" y="1857"/>
                <a:ext cx="368" cy="406"/>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l" eaLnBrk="1" hangingPunct="1">
                  <a:defRPr/>
                </a:pPr>
                <a:endParaRPr kumimoji="0" lang="ja-JP" altLang="ja-JP" sz="1800">
                  <a:latin typeface="Times New Roman" panose="02020603050405020304" pitchFamily="18" charset="0"/>
                </a:endParaRPr>
              </a:p>
            </p:txBody>
          </p:sp>
        </p:grpSp>
      </p:grpSp>
      <p:sp>
        <p:nvSpPr>
          <p:cNvPr id="9235" name="Rectangle 19"/>
          <p:cNvSpPr>
            <a:spLocks noGrp="1" noChangeArrowheads="1"/>
          </p:cNvSpPr>
          <p:nvPr>
            <p:ph type="ctrTitle"/>
          </p:nvPr>
        </p:nvSpPr>
        <p:spPr>
          <a:xfrm>
            <a:off x="2228850" y="2438400"/>
            <a:ext cx="4514850" cy="2946400"/>
          </a:xfrm>
        </p:spPr>
        <p:txBody>
          <a:bodyPr/>
          <a:lstStyle>
            <a:lvl1pPr>
              <a:defRPr sz="2400" b="1">
                <a:solidFill>
                  <a:schemeClr val="tx1"/>
                </a:solidFill>
              </a:defRPr>
            </a:lvl1pPr>
          </a:lstStyle>
          <a:p>
            <a:r>
              <a:rPr lang="ja-JP" altLang="en-US" dirty="0"/>
              <a:t>マスタ タイトルの書式設定</a:t>
            </a:r>
          </a:p>
        </p:txBody>
      </p:sp>
      <p:sp>
        <p:nvSpPr>
          <p:cNvPr id="19" name="Rectangle 2">
            <a:extLst>
              <a:ext uri="{FF2B5EF4-FFF2-40B4-BE49-F238E27FC236}">
                <a16:creationId xmlns:a16="http://schemas.microsoft.com/office/drawing/2014/main" id="{5895F496-F322-4404-B46E-85BDE822F39B}"/>
              </a:ext>
            </a:extLst>
          </p:cNvPr>
          <p:cNvSpPr>
            <a:spLocks noGrp="1" noChangeArrowheads="1"/>
          </p:cNvSpPr>
          <p:nvPr>
            <p:ph type="ftr" sz="quarter" idx="10"/>
          </p:nvPr>
        </p:nvSpPr>
        <p:spPr>
          <a:xfrm>
            <a:off x="2143126" y="8858251"/>
            <a:ext cx="2518172" cy="285749"/>
          </a:xfrm>
          <a:prstGeom prst="rect">
            <a:avLst/>
          </a:prstGeom>
        </p:spPr>
        <p:txBody>
          <a:bodyPr/>
          <a:lstStyle>
            <a:lvl1pPr algn="ctr" eaLnBrk="1" hangingPunct="1">
              <a:defRPr sz="750">
                <a:latin typeface="メイリオ" pitchFamily="50" charset="-128"/>
                <a:ea typeface="メイリオ" pitchFamily="50" charset="-128"/>
              </a:defRPr>
            </a:lvl1p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22" name="テキスト ボックス 21">
            <a:extLst>
              <a:ext uri="{FF2B5EF4-FFF2-40B4-BE49-F238E27FC236}">
                <a16:creationId xmlns:a16="http://schemas.microsoft.com/office/drawing/2014/main" id="{926AE8CE-DB4A-45E3-9BB7-43B66E5FCCD0}"/>
              </a:ext>
            </a:extLst>
          </p:cNvPr>
          <p:cNvSpPr txBox="1"/>
          <p:nvPr userDrawn="1"/>
        </p:nvSpPr>
        <p:spPr>
          <a:xfrm>
            <a:off x="5877272" y="251884"/>
            <a:ext cx="846187" cy="369332"/>
          </a:xfrm>
          <a:prstGeom prst="rect">
            <a:avLst/>
          </a:prstGeom>
          <a:noFill/>
          <a:ln>
            <a:solidFill>
              <a:srgbClr val="66FF33"/>
            </a:solidFill>
          </a:ln>
        </p:spPr>
        <p:txBody>
          <a:bodyPr wrap="square" rtlCol="0">
            <a:spAutoFit/>
          </a:bodyPr>
          <a:lstStyle/>
          <a:p>
            <a:pPr algn="l"/>
            <a:r>
              <a:rPr kumimoji="1" lang="en-US" altLang="ja-JP" dirty="0">
                <a:solidFill>
                  <a:srgbClr val="66FF33"/>
                </a:solidFill>
                <a:latin typeface="メイリオ" panose="020B0604030504040204" pitchFamily="50" charset="-128"/>
                <a:ea typeface="メイリオ" panose="020B0604030504040204" pitchFamily="50" charset="-128"/>
              </a:rPr>
              <a:t>LOGO</a:t>
            </a:r>
            <a:endParaRPr kumimoji="1" lang="ja-JP" altLang="en-US" dirty="0">
              <a:solidFill>
                <a:srgbClr val="66FF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6054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Rectangle 47">
            <a:extLst>
              <a:ext uri="{FF2B5EF4-FFF2-40B4-BE49-F238E27FC236}">
                <a16:creationId xmlns:a16="http://schemas.microsoft.com/office/drawing/2014/main" id="{832D0708-58A7-4EE8-B332-1F7CFDB98228}"/>
              </a:ext>
            </a:extLst>
          </p:cNvPr>
          <p:cNvSpPr>
            <a:spLocks noChangeArrowheads="1"/>
          </p:cNvSpPr>
          <p:nvPr userDrawn="1"/>
        </p:nvSpPr>
        <p:spPr bwMode="auto">
          <a:xfrm>
            <a:off x="134541" y="444501"/>
            <a:ext cx="108347" cy="192617"/>
          </a:xfrm>
          <a:prstGeom prst="rect">
            <a:avLst/>
          </a:prstGeom>
          <a:solidFill>
            <a:srgbClr val="33CC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5" name="Rectangle 51">
            <a:extLst>
              <a:ext uri="{FF2B5EF4-FFF2-40B4-BE49-F238E27FC236}">
                <a16:creationId xmlns:a16="http://schemas.microsoft.com/office/drawing/2014/main" id="{007B9FCF-3731-497A-B9B7-559A8A47801B}"/>
              </a:ext>
            </a:extLst>
          </p:cNvPr>
          <p:cNvSpPr>
            <a:spLocks noChangeArrowheads="1"/>
          </p:cNvSpPr>
          <p:nvPr userDrawn="1"/>
        </p:nvSpPr>
        <p:spPr bwMode="auto">
          <a:xfrm>
            <a:off x="351235" y="251885"/>
            <a:ext cx="5399484" cy="383116"/>
          </a:xfrm>
          <a:prstGeom prst="rect">
            <a:avLst/>
          </a:prstGeom>
          <a:solidFill>
            <a:srgbClr val="33CC33">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6" name="Rectangle 53">
            <a:extLst>
              <a:ext uri="{FF2B5EF4-FFF2-40B4-BE49-F238E27FC236}">
                <a16:creationId xmlns:a16="http://schemas.microsoft.com/office/drawing/2014/main" id="{01553BF9-C0F2-4A00-AAB6-D6B45C48F74B}"/>
              </a:ext>
            </a:extLst>
          </p:cNvPr>
          <p:cNvSpPr>
            <a:spLocks noChangeArrowheads="1"/>
          </p:cNvSpPr>
          <p:nvPr userDrawn="1"/>
        </p:nvSpPr>
        <p:spPr bwMode="auto">
          <a:xfrm>
            <a:off x="1" y="251884"/>
            <a:ext cx="108347" cy="192616"/>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7" name="Rectangle 54">
            <a:extLst>
              <a:ext uri="{FF2B5EF4-FFF2-40B4-BE49-F238E27FC236}">
                <a16:creationId xmlns:a16="http://schemas.microsoft.com/office/drawing/2014/main" id="{5F498D89-BEA7-4EE0-A147-F29F71AE171D}"/>
              </a:ext>
            </a:extLst>
          </p:cNvPr>
          <p:cNvSpPr>
            <a:spLocks noChangeArrowheads="1"/>
          </p:cNvSpPr>
          <p:nvPr userDrawn="1"/>
        </p:nvSpPr>
        <p:spPr bwMode="auto">
          <a:xfrm>
            <a:off x="242888" y="251884"/>
            <a:ext cx="108347" cy="192616"/>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8" name="Rectangle 55">
            <a:extLst>
              <a:ext uri="{FF2B5EF4-FFF2-40B4-BE49-F238E27FC236}">
                <a16:creationId xmlns:a16="http://schemas.microsoft.com/office/drawing/2014/main" id="{7BB3D5C4-A86A-409B-B017-985CCDAD61C7}"/>
              </a:ext>
            </a:extLst>
          </p:cNvPr>
          <p:cNvSpPr>
            <a:spLocks noChangeArrowheads="1"/>
          </p:cNvSpPr>
          <p:nvPr userDrawn="1"/>
        </p:nvSpPr>
        <p:spPr bwMode="auto">
          <a:xfrm>
            <a:off x="351235" y="1"/>
            <a:ext cx="108347" cy="192617"/>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9" name="Rectangle 57">
            <a:extLst>
              <a:ext uri="{FF2B5EF4-FFF2-40B4-BE49-F238E27FC236}">
                <a16:creationId xmlns:a16="http://schemas.microsoft.com/office/drawing/2014/main" id="{30B76B40-6657-4C40-B025-C3D078FEBFFE}"/>
              </a:ext>
            </a:extLst>
          </p:cNvPr>
          <p:cNvSpPr>
            <a:spLocks noChangeArrowheads="1"/>
          </p:cNvSpPr>
          <p:nvPr userDrawn="1"/>
        </p:nvSpPr>
        <p:spPr bwMode="auto">
          <a:xfrm>
            <a:off x="1" y="635001"/>
            <a:ext cx="108347" cy="192617"/>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a:extLst>
              <a:ext uri="{FF2B5EF4-FFF2-40B4-BE49-F238E27FC236}">
                <a16:creationId xmlns:a16="http://schemas.microsoft.com/office/drawing/2014/main" id="{EFBE03B2-BA4E-4325-BF17-ECA69940C8E4}"/>
              </a:ext>
            </a:extLst>
          </p:cNvPr>
          <p:cNvSpPr>
            <a:spLocks noGrp="1"/>
          </p:cNvSpPr>
          <p:nvPr>
            <p:ph type="title"/>
          </p:nvPr>
        </p:nvSpPr>
        <p:spPr>
          <a:xfrm>
            <a:off x="178672" y="3624594"/>
            <a:ext cx="6480720" cy="1920213"/>
          </a:xfrm>
        </p:spPr>
        <p:txBody>
          <a:bodyPr/>
          <a:lstStyle>
            <a:lvl1pPr algn="ctr">
              <a:defRPr sz="2100" b="1"/>
            </a:lvl1pPr>
          </a:lstStyle>
          <a:p>
            <a:r>
              <a:rPr lang="ja-JP" altLang="en-US" dirty="0"/>
              <a:t>マスター タイトルの書式設定</a:t>
            </a:r>
          </a:p>
        </p:txBody>
      </p:sp>
      <p:sp>
        <p:nvSpPr>
          <p:cNvPr id="10" name="スライド番号プレースホルダー 2">
            <a:extLst>
              <a:ext uri="{FF2B5EF4-FFF2-40B4-BE49-F238E27FC236}">
                <a16:creationId xmlns:a16="http://schemas.microsoft.com/office/drawing/2014/main" id="{84DE05AB-61B7-40D9-AE5C-ABBF9AB2BF79}"/>
              </a:ext>
            </a:extLst>
          </p:cNvPr>
          <p:cNvSpPr>
            <a:spLocks noGrp="1"/>
          </p:cNvSpPr>
          <p:nvPr>
            <p:ph type="sldNum" sz="quarter" idx="10"/>
          </p:nvPr>
        </p:nvSpPr>
        <p:spPr/>
        <p:txBody>
          <a:bodyPr/>
          <a:lstStyle>
            <a:lvl1pPr>
              <a:defRPr/>
            </a:lvl1pPr>
          </a:lstStyle>
          <a:p>
            <a:pPr>
              <a:defRPr/>
            </a:pPr>
            <a:fld id="{6C2077AB-3CE9-4698-95C2-6CEA80D27101}" type="slidenum">
              <a:rPr lang="en-US" altLang="ja-JP"/>
              <a:pPr>
                <a:defRPr/>
              </a:pPr>
              <a:t>‹#›</a:t>
            </a:fld>
            <a:endParaRPr lang="en-US" altLang="ja-JP"/>
          </a:p>
        </p:txBody>
      </p:sp>
      <p:sp>
        <p:nvSpPr>
          <p:cNvPr id="11" name="Rectangle 2">
            <a:extLst>
              <a:ext uri="{FF2B5EF4-FFF2-40B4-BE49-F238E27FC236}">
                <a16:creationId xmlns:a16="http://schemas.microsoft.com/office/drawing/2014/main" id="{A2B8BCF7-8AA0-46B8-B7F6-E05F9630011A}"/>
              </a:ext>
            </a:extLst>
          </p:cNvPr>
          <p:cNvSpPr>
            <a:spLocks noGrp="1" noChangeArrowheads="1"/>
          </p:cNvSpPr>
          <p:nvPr>
            <p:ph type="ftr" sz="quarter" idx="11"/>
          </p:nvPr>
        </p:nvSpPr>
        <p:spPr>
          <a:xfrm>
            <a:off x="2143126" y="8858251"/>
            <a:ext cx="2518172" cy="285749"/>
          </a:xfrm>
          <a:prstGeom prst="rect">
            <a:avLst/>
          </a:prstGeom>
        </p:spPr>
        <p:txBody>
          <a:bodyPr/>
          <a:lstStyle>
            <a:lvl1pPr algn="ctr" eaLnBrk="1" hangingPunct="1">
              <a:defRPr sz="750">
                <a:latin typeface="メイリオ" pitchFamily="50" charset="-128"/>
                <a:ea typeface="メイリオ" pitchFamily="50" charset="-128"/>
              </a:defRPr>
            </a:lvl1p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14" name="テキスト ボックス 13">
            <a:extLst>
              <a:ext uri="{FF2B5EF4-FFF2-40B4-BE49-F238E27FC236}">
                <a16:creationId xmlns:a16="http://schemas.microsoft.com/office/drawing/2014/main" id="{4C3A96BD-2A6B-470D-B96C-51A1A3BAD75C}"/>
              </a:ext>
            </a:extLst>
          </p:cNvPr>
          <p:cNvSpPr txBox="1"/>
          <p:nvPr userDrawn="1"/>
        </p:nvSpPr>
        <p:spPr>
          <a:xfrm>
            <a:off x="5877272" y="251884"/>
            <a:ext cx="846187" cy="369332"/>
          </a:xfrm>
          <a:prstGeom prst="rect">
            <a:avLst/>
          </a:prstGeom>
          <a:noFill/>
          <a:ln>
            <a:solidFill>
              <a:srgbClr val="66FF33"/>
            </a:solidFill>
          </a:ln>
        </p:spPr>
        <p:txBody>
          <a:bodyPr wrap="square" rtlCol="0">
            <a:spAutoFit/>
          </a:bodyPr>
          <a:lstStyle/>
          <a:p>
            <a:pPr algn="l"/>
            <a:r>
              <a:rPr kumimoji="1" lang="en-US" altLang="ja-JP" dirty="0">
                <a:solidFill>
                  <a:srgbClr val="66FF33"/>
                </a:solidFill>
                <a:latin typeface="メイリオ" panose="020B0604030504040204" pitchFamily="50" charset="-128"/>
                <a:ea typeface="メイリオ" panose="020B0604030504040204" pitchFamily="50" charset="-128"/>
              </a:rPr>
              <a:t>LOGO</a:t>
            </a:r>
            <a:endParaRPr kumimoji="1" lang="ja-JP" altLang="en-US" dirty="0">
              <a:solidFill>
                <a:srgbClr val="66FF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1288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47">
            <a:extLst>
              <a:ext uri="{FF2B5EF4-FFF2-40B4-BE49-F238E27FC236}">
                <a16:creationId xmlns:a16="http://schemas.microsoft.com/office/drawing/2014/main" id="{C082A16F-E2FD-4B24-BA3F-528433DAA25E}"/>
              </a:ext>
            </a:extLst>
          </p:cNvPr>
          <p:cNvSpPr>
            <a:spLocks noChangeArrowheads="1"/>
          </p:cNvSpPr>
          <p:nvPr userDrawn="1"/>
        </p:nvSpPr>
        <p:spPr bwMode="auto">
          <a:xfrm>
            <a:off x="134541" y="444501"/>
            <a:ext cx="108347" cy="192617"/>
          </a:xfrm>
          <a:prstGeom prst="rect">
            <a:avLst/>
          </a:prstGeom>
          <a:solidFill>
            <a:srgbClr val="33CC33">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5" name="Rectangle 51">
            <a:extLst>
              <a:ext uri="{FF2B5EF4-FFF2-40B4-BE49-F238E27FC236}">
                <a16:creationId xmlns:a16="http://schemas.microsoft.com/office/drawing/2014/main" id="{F06552B4-DD75-44D1-ACA8-DA6CD50B1D9F}"/>
              </a:ext>
            </a:extLst>
          </p:cNvPr>
          <p:cNvSpPr>
            <a:spLocks noChangeArrowheads="1"/>
          </p:cNvSpPr>
          <p:nvPr userDrawn="1"/>
        </p:nvSpPr>
        <p:spPr bwMode="auto">
          <a:xfrm>
            <a:off x="351235" y="251885"/>
            <a:ext cx="5399484" cy="383116"/>
          </a:xfrm>
          <a:prstGeom prst="rect">
            <a:avLst/>
          </a:prstGeom>
          <a:solidFill>
            <a:srgbClr val="33CC33">
              <a:alpha val="50195"/>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6" name="Rectangle 53">
            <a:extLst>
              <a:ext uri="{FF2B5EF4-FFF2-40B4-BE49-F238E27FC236}">
                <a16:creationId xmlns:a16="http://schemas.microsoft.com/office/drawing/2014/main" id="{DDF2CDF6-5E78-4E65-9543-E8F144D81D1D}"/>
              </a:ext>
            </a:extLst>
          </p:cNvPr>
          <p:cNvSpPr>
            <a:spLocks noChangeArrowheads="1"/>
          </p:cNvSpPr>
          <p:nvPr userDrawn="1"/>
        </p:nvSpPr>
        <p:spPr bwMode="auto">
          <a:xfrm>
            <a:off x="1" y="251884"/>
            <a:ext cx="108347" cy="192616"/>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7" name="Rectangle 54">
            <a:extLst>
              <a:ext uri="{FF2B5EF4-FFF2-40B4-BE49-F238E27FC236}">
                <a16:creationId xmlns:a16="http://schemas.microsoft.com/office/drawing/2014/main" id="{F71823A1-AD5E-4151-8B7A-688D942146E8}"/>
              </a:ext>
            </a:extLst>
          </p:cNvPr>
          <p:cNvSpPr>
            <a:spLocks noChangeArrowheads="1"/>
          </p:cNvSpPr>
          <p:nvPr userDrawn="1"/>
        </p:nvSpPr>
        <p:spPr bwMode="auto">
          <a:xfrm>
            <a:off x="242888" y="251884"/>
            <a:ext cx="108347" cy="192616"/>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8" name="Rectangle 55">
            <a:extLst>
              <a:ext uri="{FF2B5EF4-FFF2-40B4-BE49-F238E27FC236}">
                <a16:creationId xmlns:a16="http://schemas.microsoft.com/office/drawing/2014/main" id="{441FFE5D-B496-4543-A54B-41EA9C4084E0}"/>
              </a:ext>
            </a:extLst>
          </p:cNvPr>
          <p:cNvSpPr>
            <a:spLocks noChangeArrowheads="1"/>
          </p:cNvSpPr>
          <p:nvPr userDrawn="1"/>
        </p:nvSpPr>
        <p:spPr bwMode="auto">
          <a:xfrm>
            <a:off x="351235" y="1"/>
            <a:ext cx="108347" cy="192617"/>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9" name="Rectangle 57">
            <a:extLst>
              <a:ext uri="{FF2B5EF4-FFF2-40B4-BE49-F238E27FC236}">
                <a16:creationId xmlns:a16="http://schemas.microsoft.com/office/drawing/2014/main" id="{72F14554-7906-481B-911A-77579EF39C11}"/>
              </a:ext>
            </a:extLst>
          </p:cNvPr>
          <p:cNvSpPr>
            <a:spLocks noChangeArrowheads="1"/>
          </p:cNvSpPr>
          <p:nvPr userDrawn="1"/>
        </p:nvSpPr>
        <p:spPr bwMode="auto">
          <a:xfrm>
            <a:off x="1" y="635001"/>
            <a:ext cx="108347" cy="192617"/>
          </a:xfrm>
          <a:prstGeom prst="rect">
            <a:avLst/>
          </a:prstGeom>
          <a:solidFill>
            <a:srgbClr val="3399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kumimoji="1">
                <a:solidFill>
                  <a:schemeClr val="tx1"/>
                </a:solidFill>
                <a:latin typeface="Arial" panose="020B0604020202020204" pitchFamily="34" charset="0"/>
                <a:ea typeface="ＭＳ Ｐゴシック" panose="020B0600070205080204" pitchFamily="50" charset="-128"/>
              </a:defRPr>
            </a:lvl1pPr>
            <a:lvl2pPr marL="742950" indent="-285750" algn="ctr">
              <a:defRPr kumimoji="1">
                <a:solidFill>
                  <a:schemeClr val="tx1"/>
                </a:solidFill>
                <a:latin typeface="Arial" panose="020B0604020202020204" pitchFamily="34" charset="0"/>
                <a:ea typeface="ＭＳ Ｐゴシック" panose="020B0600070205080204" pitchFamily="50" charset="-128"/>
              </a:defRPr>
            </a:lvl2pPr>
            <a:lvl3pPr marL="1143000" indent="-228600" algn="ctr">
              <a:defRPr kumimoji="1">
                <a:solidFill>
                  <a:schemeClr val="tx1"/>
                </a:solidFill>
                <a:latin typeface="Arial" panose="020B0604020202020204" pitchFamily="34" charset="0"/>
                <a:ea typeface="ＭＳ Ｐゴシック" panose="020B0600070205080204" pitchFamily="50" charset="-128"/>
              </a:defRPr>
            </a:lvl3pPr>
            <a:lvl4pPr marL="1600200" indent="-228600" algn="ctr">
              <a:defRPr kumimoji="1">
                <a:solidFill>
                  <a:schemeClr val="tx1"/>
                </a:solidFill>
                <a:latin typeface="Arial" panose="020B0604020202020204" pitchFamily="34" charset="0"/>
                <a:ea typeface="ＭＳ Ｐゴシック" panose="020B0600070205080204" pitchFamily="50" charset="-128"/>
              </a:defRPr>
            </a:lvl4pPr>
            <a:lvl5pPr marL="2057400" indent="-228600" algn="ctr">
              <a:defRPr kumimoji="1">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lang="ja-JP" altLang="en-US"/>
          </a:p>
        </p:txBody>
      </p:sp>
      <p:sp>
        <p:nvSpPr>
          <p:cNvPr id="2" name="タイトル 1"/>
          <p:cNvSpPr>
            <a:spLocks noGrp="1"/>
          </p:cNvSpPr>
          <p:nvPr>
            <p:ph type="title"/>
          </p:nvPr>
        </p:nvSpPr>
        <p:spPr>
          <a:xfrm>
            <a:off x="134541" y="635562"/>
            <a:ext cx="6723459" cy="935004"/>
          </a:xfrm>
        </p:spPr>
        <p:txBody>
          <a:bodyPr/>
          <a:lstStyle>
            <a:lvl1pPr>
              <a:defRPr b="1">
                <a:latin typeface="メイリオ" pitchFamily="50" charset="-128"/>
                <a:ea typeface="メイリオ" pitchFamily="50" charset="-128"/>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lvl1pPr>
              <a:defRPr sz="1350">
                <a:latin typeface="メイリオ" pitchFamily="50" charset="-128"/>
                <a:ea typeface="メイリオ" pitchFamily="50" charset="-128"/>
              </a:defRPr>
            </a:lvl1pPr>
            <a:lvl2pPr>
              <a:defRPr sz="1350">
                <a:latin typeface="メイリオ" pitchFamily="50" charset="-128"/>
                <a:ea typeface="メイリオ" pitchFamily="50" charset="-128"/>
              </a:defRPr>
            </a:lvl2pPr>
            <a:lvl3pPr>
              <a:defRPr sz="1350">
                <a:latin typeface="メイリオ" pitchFamily="50" charset="-128"/>
                <a:ea typeface="メイリオ" pitchFamily="50" charset="-128"/>
              </a:defRPr>
            </a:lvl3pPr>
            <a:lvl4pPr>
              <a:defRPr sz="1350">
                <a:latin typeface="メイリオ" pitchFamily="50" charset="-128"/>
                <a:ea typeface="メイリオ" pitchFamily="50" charset="-128"/>
              </a:defRPr>
            </a:lvl4pPr>
            <a:lvl5pPr>
              <a:defRPr sz="1350">
                <a:latin typeface="メイリオ" pitchFamily="50" charset="-128"/>
                <a:ea typeface="メイリオ" pitchFamily="50" charset="-128"/>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1" name="Rectangle 2">
            <a:extLst>
              <a:ext uri="{FF2B5EF4-FFF2-40B4-BE49-F238E27FC236}">
                <a16:creationId xmlns:a16="http://schemas.microsoft.com/office/drawing/2014/main" id="{22418B54-117F-421F-A6AF-9DAAEBB4469C}"/>
              </a:ext>
            </a:extLst>
          </p:cNvPr>
          <p:cNvSpPr>
            <a:spLocks noGrp="1" noChangeArrowheads="1"/>
          </p:cNvSpPr>
          <p:nvPr>
            <p:ph type="ftr" sz="quarter" idx="10"/>
          </p:nvPr>
        </p:nvSpPr>
        <p:spPr>
          <a:xfrm>
            <a:off x="2143126" y="8858251"/>
            <a:ext cx="2518172" cy="285749"/>
          </a:xfrm>
          <a:prstGeom prst="rect">
            <a:avLst/>
          </a:prstGeom>
        </p:spPr>
        <p:txBody>
          <a:bodyPr/>
          <a:lstStyle>
            <a:lvl1pPr algn="ctr" eaLnBrk="1" hangingPunct="1">
              <a:defRPr sz="750">
                <a:latin typeface="メイリオ" pitchFamily="50" charset="-128"/>
                <a:ea typeface="メイリオ" pitchFamily="50" charset="-128"/>
              </a:defRPr>
            </a:lvl1p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12" name="Rectangle 3">
            <a:extLst>
              <a:ext uri="{FF2B5EF4-FFF2-40B4-BE49-F238E27FC236}">
                <a16:creationId xmlns:a16="http://schemas.microsoft.com/office/drawing/2014/main" id="{EAD6FA84-678B-4930-A870-41F9AAD2D502}"/>
              </a:ext>
            </a:extLst>
          </p:cNvPr>
          <p:cNvSpPr>
            <a:spLocks noGrp="1" noChangeArrowheads="1"/>
          </p:cNvSpPr>
          <p:nvPr>
            <p:ph type="sldNum" sz="quarter" idx="11"/>
          </p:nvPr>
        </p:nvSpPr>
        <p:spPr/>
        <p:txBody>
          <a:bodyPr/>
          <a:lstStyle>
            <a:lvl1pPr>
              <a:defRPr/>
            </a:lvl1pPr>
          </a:lstStyle>
          <a:p>
            <a:pPr>
              <a:defRPr/>
            </a:pPr>
            <a:fld id="{A1ECD500-9192-4F8D-BC30-591251CFD472}" type="slidenum">
              <a:rPr lang="en-US" altLang="ja-JP"/>
              <a:pPr>
                <a:defRPr/>
              </a:pPr>
              <a:t>‹#›</a:t>
            </a:fld>
            <a:endParaRPr lang="en-US" altLang="ja-JP"/>
          </a:p>
        </p:txBody>
      </p:sp>
      <p:sp>
        <p:nvSpPr>
          <p:cNvPr id="15" name="テキスト ボックス 14">
            <a:extLst>
              <a:ext uri="{FF2B5EF4-FFF2-40B4-BE49-F238E27FC236}">
                <a16:creationId xmlns:a16="http://schemas.microsoft.com/office/drawing/2014/main" id="{51FA9754-B8A6-4653-893C-E548C0267A65}"/>
              </a:ext>
            </a:extLst>
          </p:cNvPr>
          <p:cNvSpPr txBox="1"/>
          <p:nvPr userDrawn="1"/>
        </p:nvSpPr>
        <p:spPr>
          <a:xfrm>
            <a:off x="5877272" y="251884"/>
            <a:ext cx="846187" cy="369332"/>
          </a:xfrm>
          <a:prstGeom prst="rect">
            <a:avLst/>
          </a:prstGeom>
          <a:noFill/>
          <a:ln>
            <a:solidFill>
              <a:srgbClr val="66FF33"/>
            </a:solidFill>
          </a:ln>
        </p:spPr>
        <p:txBody>
          <a:bodyPr wrap="square" rtlCol="0">
            <a:spAutoFit/>
          </a:bodyPr>
          <a:lstStyle/>
          <a:p>
            <a:pPr algn="l"/>
            <a:r>
              <a:rPr kumimoji="1" lang="en-US" altLang="ja-JP" dirty="0">
                <a:solidFill>
                  <a:srgbClr val="66FF33"/>
                </a:solidFill>
                <a:latin typeface="メイリオ" panose="020B0604030504040204" pitchFamily="50" charset="-128"/>
                <a:ea typeface="メイリオ" panose="020B0604030504040204" pitchFamily="50" charset="-128"/>
              </a:rPr>
              <a:t>LOGO</a:t>
            </a:r>
            <a:endParaRPr kumimoji="1" lang="ja-JP" altLang="en-US" dirty="0">
              <a:solidFill>
                <a:srgbClr val="66FF33"/>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50166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4">
            <a:extLst>
              <a:ext uri="{FF2B5EF4-FFF2-40B4-BE49-F238E27FC236}">
                <a16:creationId xmlns:a16="http://schemas.microsoft.com/office/drawing/2014/main" id="{71C835B1-6665-45F3-BB5D-A6CE6884FD3A}"/>
              </a:ext>
            </a:extLst>
          </p:cNvPr>
          <p:cNvSpPr>
            <a:spLocks noGrp="1" noChangeArrowheads="1"/>
          </p:cNvSpPr>
          <p:nvPr>
            <p:ph type="title"/>
          </p:nvPr>
        </p:nvSpPr>
        <p:spPr bwMode="auto">
          <a:xfrm>
            <a:off x="134541" y="732367"/>
            <a:ext cx="6723459" cy="728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15">
            <a:extLst>
              <a:ext uri="{FF2B5EF4-FFF2-40B4-BE49-F238E27FC236}">
                <a16:creationId xmlns:a16="http://schemas.microsoft.com/office/drawing/2014/main" id="{BFBB91EE-4D21-4897-A39C-CF4EEF90608C}"/>
              </a:ext>
            </a:extLst>
          </p:cNvPr>
          <p:cNvSpPr>
            <a:spLocks noGrp="1" noChangeArrowheads="1"/>
          </p:cNvSpPr>
          <p:nvPr>
            <p:ph type="body" idx="1"/>
          </p:nvPr>
        </p:nvSpPr>
        <p:spPr bwMode="auto">
          <a:xfrm>
            <a:off x="404812" y="1595968"/>
            <a:ext cx="6063854" cy="6913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6" name="Rectangle 3">
            <a:extLst>
              <a:ext uri="{FF2B5EF4-FFF2-40B4-BE49-F238E27FC236}">
                <a16:creationId xmlns:a16="http://schemas.microsoft.com/office/drawing/2014/main" id="{22D67955-F836-43F2-A5D0-09E23E312169}"/>
              </a:ext>
            </a:extLst>
          </p:cNvPr>
          <p:cNvSpPr>
            <a:spLocks noGrp="1" noChangeArrowheads="1"/>
          </p:cNvSpPr>
          <p:nvPr>
            <p:ph type="sldNum" sz="quarter" idx="4"/>
          </p:nvPr>
        </p:nvSpPr>
        <p:spPr bwMode="auto">
          <a:xfrm>
            <a:off x="5257800" y="8534400"/>
            <a:ext cx="1600200" cy="6096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kumimoji="0" sz="900">
                <a:latin typeface="メイリオ" panose="020B0604030504040204" pitchFamily="50" charset="-128"/>
                <a:ea typeface="メイリオ" panose="020B0604030504040204" pitchFamily="50" charset="-128"/>
              </a:defRPr>
            </a:lvl1pPr>
          </a:lstStyle>
          <a:p>
            <a:pPr>
              <a:defRPr/>
            </a:pPr>
            <a:fld id="{F5E6A70C-D3AC-44B5-AA0C-603058BA3497}" type="slidenum">
              <a:rPr lang="en-US" altLang="ja-JP"/>
              <a:pPr>
                <a:defRPr/>
              </a:pPr>
              <a:t>‹#›</a:t>
            </a:fld>
            <a:endParaRPr lang="en-US" altLang="ja-JP"/>
          </a:p>
        </p:txBody>
      </p:sp>
      <p:sp>
        <p:nvSpPr>
          <p:cNvPr id="5" name="Rectangle 2">
            <a:extLst>
              <a:ext uri="{FF2B5EF4-FFF2-40B4-BE49-F238E27FC236}">
                <a16:creationId xmlns:a16="http://schemas.microsoft.com/office/drawing/2014/main" id="{1F99E32A-D730-481A-AA03-89137C356571}"/>
              </a:ext>
            </a:extLst>
          </p:cNvPr>
          <p:cNvSpPr>
            <a:spLocks noGrp="1" noChangeArrowheads="1"/>
          </p:cNvSpPr>
          <p:nvPr>
            <p:ph type="ftr" sz="quarter" idx="3"/>
          </p:nvPr>
        </p:nvSpPr>
        <p:spPr>
          <a:xfrm>
            <a:off x="2143126" y="8858251"/>
            <a:ext cx="2518172" cy="285749"/>
          </a:xfrm>
          <a:prstGeom prst="rect">
            <a:avLst/>
          </a:prstGeom>
        </p:spPr>
        <p:txBody>
          <a:bodyPr/>
          <a:lstStyle>
            <a:lvl1pPr algn="ctr" eaLnBrk="1" hangingPunct="1">
              <a:defRPr sz="750">
                <a:latin typeface="メイリオ" pitchFamily="50" charset="-128"/>
                <a:ea typeface="メイリオ" pitchFamily="50" charset="-128"/>
              </a:defRPr>
            </a:lvl1pPr>
          </a:lstStyle>
          <a:p>
            <a:pPr>
              <a:defRPr/>
            </a:pPr>
            <a:r>
              <a:rPr lang="en-US" altLang="ja-JP"/>
              <a:t>All rights reserved by  </a:t>
            </a:r>
            <a:r>
              <a:rPr lang="ja-JP" altLang="en-US"/>
              <a:t>〇〇〇〇 </a:t>
            </a:r>
            <a:r>
              <a:rPr lang="en-US" altLang="ja-JP"/>
              <a:t>Co.,Ltd</a:t>
            </a:r>
            <a:r>
              <a:rPr lang="ja-JP" altLang="en-US"/>
              <a:t>．</a:t>
            </a:r>
            <a:endParaRPr lang="en-US" altLang="ja-JP"/>
          </a:p>
        </p:txBody>
      </p:sp>
    </p:spTree>
  </p:cSld>
  <p:clrMap bg1="lt1" tx1="dk1" bg2="lt2" tx2="dk2" accent1="accent1" accent2="accent2" accent3="accent3" accent4="accent4" accent5="accent5" accent6="accent6" hlink="hlink" folHlink="folHlink"/>
  <p:sldLayoutIdLst>
    <p:sldLayoutId id="2147484953" r:id="rId1"/>
    <p:sldLayoutId id="2147484954" r:id="rId2"/>
    <p:sldLayoutId id="2147484955" r:id="rId3"/>
  </p:sldLayoutIdLst>
  <p:hf hdr="0" dt="0"/>
  <p:txStyles>
    <p:titleStyle>
      <a:lvl1pPr algn="l" rtl="0" eaLnBrk="0" fontAlgn="base" hangingPunct="0">
        <a:spcBef>
          <a:spcPct val="0"/>
        </a:spcBef>
        <a:spcAft>
          <a:spcPct val="0"/>
        </a:spcAft>
        <a:defRPr kumimoji="1" sz="1800" b="1">
          <a:solidFill>
            <a:schemeClr val="tx1"/>
          </a:solidFill>
          <a:latin typeface="メイリオ" pitchFamily="50" charset="-128"/>
          <a:ea typeface="メイリオ" pitchFamily="50" charset="-128"/>
          <a:cs typeface="+mj-cs"/>
        </a:defRPr>
      </a:lvl1pPr>
      <a:lvl2pPr algn="l" rtl="0" eaLnBrk="0" fontAlgn="base" hangingPunct="0">
        <a:spcBef>
          <a:spcPct val="0"/>
        </a:spcBef>
        <a:spcAft>
          <a:spcPct val="0"/>
        </a:spcAft>
        <a:defRPr kumimoji="1" sz="1800">
          <a:solidFill>
            <a:schemeClr val="tx1"/>
          </a:solidFill>
          <a:latin typeface="メイリオ" pitchFamily="50" charset="-128"/>
          <a:ea typeface="メイリオ" pitchFamily="50" charset="-128"/>
        </a:defRPr>
      </a:lvl2pPr>
      <a:lvl3pPr algn="l" rtl="0" eaLnBrk="0" fontAlgn="base" hangingPunct="0">
        <a:spcBef>
          <a:spcPct val="0"/>
        </a:spcBef>
        <a:spcAft>
          <a:spcPct val="0"/>
        </a:spcAft>
        <a:defRPr kumimoji="1" sz="1800">
          <a:solidFill>
            <a:schemeClr val="tx1"/>
          </a:solidFill>
          <a:latin typeface="メイリオ" pitchFamily="50" charset="-128"/>
          <a:ea typeface="メイリオ" pitchFamily="50" charset="-128"/>
        </a:defRPr>
      </a:lvl3pPr>
      <a:lvl4pPr algn="l" rtl="0" eaLnBrk="0" fontAlgn="base" hangingPunct="0">
        <a:spcBef>
          <a:spcPct val="0"/>
        </a:spcBef>
        <a:spcAft>
          <a:spcPct val="0"/>
        </a:spcAft>
        <a:defRPr kumimoji="1" sz="1800">
          <a:solidFill>
            <a:schemeClr val="tx1"/>
          </a:solidFill>
          <a:latin typeface="メイリオ" pitchFamily="50" charset="-128"/>
          <a:ea typeface="メイリオ" pitchFamily="50" charset="-128"/>
        </a:defRPr>
      </a:lvl4pPr>
      <a:lvl5pPr algn="l" rtl="0" eaLnBrk="0" fontAlgn="base" hangingPunct="0">
        <a:spcBef>
          <a:spcPct val="0"/>
        </a:spcBef>
        <a:spcAft>
          <a:spcPct val="0"/>
        </a:spcAft>
        <a:defRPr kumimoji="1" sz="1800">
          <a:solidFill>
            <a:schemeClr val="tx1"/>
          </a:solidFill>
          <a:latin typeface="メイリオ" pitchFamily="50" charset="-128"/>
          <a:ea typeface="メイリオ" pitchFamily="50" charset="-128"/>
        </a:defRPr>
      </a:lvl5pPr>
      <a:lvl6pPr marL="342900" algn="l" rtl="0" fontAlgn="base">
        <a:spcBef>
          <a:spcPct val="0"/>
        </a:spcBef>
        <a:spcAft>
          <a:spcPct val="0"/>
        </a:spcAft>
        <a:defRPr kumimoji="1" sz="1800">
          <a:solidFill>
            <a:schemeClr val="tx1"/>
          </a:solidFill>
          <a:latin typeface="ＭＳ Ｐゴシック" pitchFamily="50" charset="-128"/>
          <a:ea typeface="ＭＳ Ｐゴシック" pitchFamily="50" charset="-128"/>
        </a:defRPr>
      </a:lvl6pPr>
      <a:lvl7pPr marL="685800" algn="l" rtl="0" fontAlgn="base">
        <a:spcBef>
          <a:spcPct val="0"/>
        </a:spcBef>
        <a:spcAft>
          <a:spcPct val="0"/>
        </a:spcAft>
        <a:defRPr kumimoji="1" sz="1800">
          <a:solidFill>
            <a:schemeClr val="tx1"/>
          </a:solidFill>
          <a:latin typeface="ＭＳ Ｐゴシック" pitchFamily="50" charset="-128"/>
          <a:ea typeface="ＭＳ Ｐゴシック" pitchFamily="50" charset="-128"/>
        </a:defRPr>
      </a:lvl7pPr>
      <a:lvl8pPr marL="1028700" algn="l" rtl="0" fontAlgn="base">
        <a:spcBef>
          <a:spcPct val="0"/>
        </a:spcBef>
        <a:spcAft>
          <a:spcPct val="0"/>
        </a:spcAft>
        <a:defRPr kumimoji="1" sz="1800">
          <a:solidFill>
            <a:schemeClr val="tx1"/>
          </a:solidFill>
          <a:latin typeface="ＭＳ Ｐゴシック" pitchFamily="50" charset="-128"/>
          <a:ea typeface="ＭＳ Ｐゴシック" pitchFamily="50" charset="-128"/>
        </a:defRPr>
      </a:lvl8pPr>
      <a:lvl9pPr marL="1371600" algn="l" rtl="0" fontAlgn="base">
        <a:spcBef>
          <a:spcPct val="0"/>
        </a:spcBef>
        <a:spcAft>
          <a:spcPct val="0"/>
        </a:spcAft>
        <a:defRPr kumimoji="1" sz="1800">
          <a:solidFill>
            <a:schemeClr val="tx1"/>
          </a:solidFill>
          <a:latin typeface="ＭＳ Ｐゴシック" pitchFamily="50" charset="-128"/>
          <a:ea typeface="ＭＳ Ｐゴシック" pitchFamily="50" charset="-128"/>
        </a:defRPr>
      </a:lvl9pPr>
    </p:titleStyle>
    <p:body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1350">
          <a:solidFill>
            <a:schemeClr val="tx1"/>
          </a:solidFill>
          <a:latin typeface="メイリオ" pitchFamily="50" charset="-128"/>
          <a:ea typeface="メイリオ" pitchFamily="50" charset="-128"/>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1350">
          <a:solidFill>
            <a:schemeClr val="tx1"/>
          </a:solidFill>
          <a:latin typeface="メイリオ" pitchFamily="50" charset="-128"/>
          <a:ea typeface="メイリオ" pitchFamily="50" charset="-128"/>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350">
          <a:solidFill>
            <a:schemeClr val="tx1"/>
          </a:solidFill>
          <a:latin typeface="メイリオ" pitchFamily="50" charset="-128"/>
          <a:ea typeface="メイリオ" pitchFamily="50" charset="-128"/>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350">
          <a:solidFill>
            <a:schemeClr val="tx1"/>
          </a:solidFill>
          <a:latin typeface="メイリオ" pitchFamily="50" charset="-128"/>
          <a:ea typeface="メイリオ" pitchFamily="50" charset="-128"/>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350">
          <a:solidFill>
            <a:schemeClr val="tx1"/>
          </a:solidFill>
          <a:latin typeface="メイリオ" pitchFamily="50" charset="-128"/>
          <a:ea typeface="メイリオ" pitchFamily="50" charset="-128"/>
        </a:defRPr>
      </a:lvl5pPr>
      <a:lvl6pPr marL="1885950" indent="-171450" algn="l" rtl="0" fontAlgn="base">
        <a:spcBef>
          <a:spcPct val="20000"/>
        </a:spcBef>
        <a:spcAft>
          <a:spcPct val="0"/>
        </a:spcAft>
        <a:buClr>
          <a:schemeClr val="bg2"/>
        </a:buClr>
        <a:buFont typeface="Wingdings" pitchFamily="2" charset="2"/>
        <a:buChar char="§"/>
        <a:defRPr kumimoji="1" sz="75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75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75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750">
          <a:solidFill>
            <a:schemeClr val="tx1"/>
          </a:solidFill>
          <a:latin typeface="+mn-lt"/>
          <a:ea typeface="+mn-ea"/>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gliese.co.jp/success/article/3.html"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gliese.co.jp/service/educatio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49E319-FC02-476F-B989-BB3C046C7B38}"/>
              </a:ext>
            </a:extLst>
          </p:cNvPr>
          <p:cNvSpPr>
            <a:spLocks noGrp="1"/>
          </p:cNvSpPr>
          <p:nvPr>
            <p:ph type="ctrTitle"/>
          </p:nvPr>
        </p:nvSpPr>
        <p:spPr>
          <a:xfrm>
            <a:off x="2121672" y="3419872"/>
            <a:ext cx="4032448" cy="1872208"/>
          </a:xfrm>
        </p:spPr>
        <p:txBody>
          <a:bodyPr/>
          <a:lstStyle/>
          <a:p>
            <a:pPr algn="ctr"/>
            <a:r>
              <a:rPr kumimoji="1" lang="en-US" altLang="ja-JP" dirty="0"/>
              <a:t>Web</a:t>
            </a:r>
            <a:r>
              <a:rPr kumimoji="1" lang="ja-JP" altLang="en-US" dirty="0"/>
              <a:t>ライティングに関する執筆ガイドライン</a:t>
            </a:r>
            <a:br>
              <a:rPr kumimoji="1" lang="en-US" altLang="ja-JP" dirty="0"/>
            </a:br>
            <a:br>
              <a:rPr kumimoji="1" lang="en-US" altLang="ja-JP" dirty="0"/>
            </a:br>
            <a:r>
              <a:rPr kumimoji="1" lang="ja-JP" altLang="en-US" dirty="0"/>
              <a:t>第〇〇版</a:t>
            </a:r>
            <a:br>
              <a:rPr kumimoji="1" lang="en-US" altLang="ja-JP" dirty="0"/>
            </a:br>
            <a:br>
              <a:rPr kumimoji="1" lang="en-US" altLang="ja-JP" dirty="0"/>
            </a:br>
            <a:endParaRPr kumimoji="1" lang="ja-JP" altLang="en-US" dirty="0"/>
          </a:p>
        </p:txBody>
      </p:sp>
      <p:sp>
        <p:nvSpPr>
          <p:cNvPr id="5" name="テキスト ボックス 4">
            <a:extLst>
              <a:ext uri="{FF2B5EF4-FFF2-40B4-BE49-F238E27FC236}">
                <a16:creationId xmlns:a16="http://schemas.microsoft.com/office/drawing/2014/main" id="{51C97D50-BC65-4959-9F7D-639E24B0497B}"/>
              </a:ext>
            </a:extLst>
          </p:cNvPr>
          <p:cNvSpPr txBox="1"/>
          <p:nvPr/>
        </p:nvSpPr>
        <p:spPr>
          <a:xfrm>
            <a:off x="2348880" y="6156176"/>
            <a:ext cx="3240360" cy="307777"/>
          </a:xfrm>
          <a:prstGeom prst="rect">
            <a:avLst/>
          </a:prstGeom>
          <a:noFill/>
          <a:ln>
            <a:noFill/>
          </a:ln>
        </p:spPr>
        <p:txBody>
          <a:bodyPr wrap="square" rtlCol="0">
            <a:spAutoFit/>
          </a:bodyPr>
          <a:lstStyle/>
          <a:p>
            <a:pPr algn="l"/>
            <a:r>
              <a:rPr kumimoji="1" lang="ja-JP" altLang="en-US" sz="1400" dirty="0">
                <a:latin typeface="メイリオ" panose="020B0604030504040204" pitchFamily="50" charset="-128"/>
                <a:ea typeface="メイリオ" panose="020B0604030504040204" pitchFamily="50" charset="-128"/>
              </a:rPr>
              <a:t>最終更新日　〇〇〇〇年〇〇月〇〇日</a:t>
            </a:r>
          </a:p>
        </p:txBody>
      </p:sp>
      <p:sp>
        <p:nvSpPr>
          <p:cNvPr id="6" name="テキスト ボックス 5">
            <a:extLst>
              <a:ext uri="{FF2B5EF4-FFF2-40B4-BE49-F238E27FC236}">
                <a16:creationId xmlns:a16="http://schemas.microsoft.com/office/drawing/2014/main" id="{9FDBF59F-6A49-4717-8CE0-5FC0E0927B39}"/>
              </a:ext>
            </a:extLst>
          </p:cNvPr>
          <p:cNvSpPr txBox="1"/>
          <p:nvPr/>
        </p:nvSpPr>
        <p:spPr>
          <a:xfrm>
            <a:off x="296652" y="6854181"/>
            <a:ext cx="6264696" cy="1615827"/>
          </a:xfrm>
          <a:prstGeom prst="rect">
            <a:avLst/>
          </a:prstGeom>
          <a:noFill/>
          <a:ln>
            <a:solidFill>
              <a:srgbClr val="C00000"/>
            </a:solidFill>
          </a:ln>
        </p:spPr>
        <p:txBody>
          <a:bodyPr wrap="square" rtlCol="0">
            <a:spAutoFit/>
          </a:bodyPr>
          <a:lstStyle/>
          <a:p>
            <a:pPr algn="l"/>
            <a:r>
              <a:rPr kumimoji="1" lang="ja-JP" altLang="en-US" sz="1100" dirty="0">
                <a:latin typeface="メイリオ" panose="020B0604030504040204" pitchFamily="50" charset="-128"/>
                <a:ea typeface="メイリオ" panose="020B0604030504040204" pitchFamily="50" charset="-128"/>
              </a:rPr>
              <a:t>免責事項（よくお読みください）</a:t>
            </a:r>
            <a:endParaRPr kumimoji="1" lang="en-US" altLang="ja-JP" sz="1100" dirty="0">
              <a:latin typeface="メイリオ" panose="020B0604030504040204" pitchFamily="50" charset="-128"/>
              <a:ea typeface="メイリオ" panose="020B0604030504040204" pitchFamily="50" charset="-128"/>
            </a:endParaRPr>
          </a:p>
          <a:p>
            <a:pPr algn="l"/>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・株式会社グリーゼは、本資料の正確性および完全性を保証することはできません。ご利用は、自己の責任において行ってください。</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・本テンプレートを使用した結果、損害や不利益等が発生した場合、株式会社グリーゼは一切の責任を負いません。</a:t>
            </a:r>
            <a:endParaRPr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・本テンプレートの内容は、予告なく修正される場合があります。</a:t>
            </a:r>
            <a:endParaRPr kumimoji="1" lang="en-US" altLang="ja-JP" sz="1100" dirty="0">
              <a:latin typeface="メイリオ" panose="020B0604030504040204" pitchFamily="50" charset="-128"/>
              <a:ea typeface="メイリオ" panose="020B0604030504040204" pitchFamily="50" charset="-128"/>
            </a:endParaRPr>
          </a:p>
          <a:p>
            <a:endParaRPr lang="en-US" altLang="ja-JP" sz="1100" dirty="0">
              <a:latin typeface="メイリオ" panose="020B0604030504040204" pitchFamily="50" charset="-128"/>
              <a:ea typeface="メイリオ" panose="020B0604030504040204" pitchFamily="50" charset="-128"/>
            </a:endParaRPr>
          </a:p>
          <a:p>
            <a:pPr algn="r"/>
            <a:r>
              <a:rPr kumimoji="1" lang="en-US" altLang="ja-JP" sz="1100" dirty="0">
                <a:latin typeface="メイリオ" panose="020B0604030504040204" pitchFamily="50" charset="-128"/>
                <a:ea typeface="メイリオ" panose="020B0604030504040204" pitchFamily="50" charset="-128"/>
              </a:rPr>
              <a:t>2020</a:t>
            </a:r>
            <a:r>
              <a:rPr kumimoji="1" lang="ja-JP" altLang="en-US" sz="1100" dirty="0">
                <a:latin typeface="メイリオ" panose="020B0604030504040204" pitchFamily="50" charset="-128"/>
                <a:ea typeface="メイリオ" panose="020B0604030504040204" pitchFamily="50" charset="-128"/>
              </a:rPr>
              <a:t>年</a:t>
            </a:r>
            <a:r>
              <a:rPr kumimoji="1" lang="en-US" altLang="ja-JP" sz="1100" dirty="0">
                <a:latin typeface="メイリオ" panose="020B0604030504040204" pitchFamily="50" charset="-128"/>
                <a:ea typeface="メイリオ" panose="020B0604030504040204" pitchFamily="50" charset="-128"/>
              </a:rPr>
              <a:t>4</a:t>
            </a:r>
            <a:r>
              <a:rPr kumimoji="1" lang="ja-JP" altLang="en-US" sz="1100" dirty="0">
                <a:latin typeface="メイリオ" panose="020B0604030504040204" pitchFamily="50" charset="-128"/>
                <a:ea typeface="メイリオ" panose="020B0604030504040204" pitchFamily="50" charset="-128"/>
              </a:rPr>
              <a:t>月</a:t>
            </a:r>
          </a:p>
        </p:txBody>
      </p:sp>
    </p:spTree>
    <p:extLst>
      <p:ext uri="{BB962C8B-B14F-4D97-AF65-F5344CB8AC3E}">
        <p14:creationId xmlns:p14="http://schemas.microsoft.com/office/powerpoint/2010/main" val="146640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５：構成案の設計（２）構成案のサンプル</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9</a:t>
            </a:fld>
            <a:endParaRPr lang="en-US" altLang="ja-JP"/>
          </a:p>
        </p:txBody>
      </p:sp>
      <p:pic>
        <p:nvPicPr>
          <p:cNvPr id="5" name="図 4">
            <a:extLst>
              <a:ext uri="{FF2B5EF4-FFF2-40B4-BE49-F238E27FC236}">
                <a16:creationId xmlns:a16="http://schemas.microsoft.com/office/drawing/2014/main" id="{08355246-A693-4228-9013-6C33E6193A2E}"/>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EEEBC53B-387F-45FC-8D9C-AAB58B420D70}"/>
              </a:ext>
            </a:extLst>
          </p:cNvPr>
          <p:cNvSpPr txBox="1"/>
          <p:nvPr/>
        </p:nvSpPr>
        <p:spPr>
          <a:xfrm>
            <a:off x="984763" y="1587814"/>
            <a:ext cx="5729220" cy="615553"/>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実際の構成案の例を、お手本として掲載します。</a:t>
            </a:r>
            <a:endParaRPr lang="en-US" altLang="ja-JP" sz="1600" dirty="0">
              <a:latin typeface="メイリオ" panose="020B0604030504040204" pitchFamily="50" charset="-128"/>
              <a:ea typeface="メイリオ" panose="020B0604030504040204" pitchFamily="50" charset="-128"/>
            </a:endParaRPr>
          </a:p>
          <a:p>
            <a:pPr algn="l"/>
            <a:endParaRPr lang="en-US" altLang="ja-JP" sz="900" dirty="0">
              <a:latin typeface="メイリオ" panose="020B0604030504040204" pitchFamily="50" charset="-128"/>
              <a:ea typeface="メイリオ" panose="020B0604030504040204" pitchFamily="50" charset="-128"/>
            </a:endParaRPr>
          </a:p>
          <a:p>
            <a:pPr algn="l"/>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構成案は原稿を執筆する前の段階のものですので、通常、箇条書き／だ・である調で制作します。</a:t>
            </a:r>
            <a:endParaRPr kumimoji="1" lang="ja-JP" altLang="en-US"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A9DC5087-9228-4CDA-BDE0-A556662ADBAA}"/>
              </a:ext>
            </a:extLst>
          </p:cNvPr>
          <p:cNvSpPr txBox="1"/>
          <p:nvPr/>
        </p:nvSpPr>
        <p:spPr>
          <a:xfrm>
            <a:off x="955283" y="2315455"/>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1" name="テキスト ボックス 10">
            <a:extLst>
              <a:ext uri="{FF2B5EF4-FFF2-40B4-BE49-F238E27FC236}">
                <a16:creationId xmlns:a16="http://schemas.microsoft.com/office/drawing/2014/main" id="{45947778-292B-44BD-A8EA-076F483A7DCF}"/>
              </a:ext>
            </a:extLst>
          </p:cNvPr>
          <p:cNvSpPr txBox="1"/>
          <p:nvPr/>
        </p:nvSpPr>
        <p:spPr>
          <a:xfrm>
            <a:off x="128876" y="2720305"/>
            <a:ext cx="6585107" cy="6186309"/>
          </a:xfrm>
          <a:prstGeom prst="rect">
            <a:avLst/>
          </a:prstGeom>
          <a:noFill/>
          <a:ln>
            <a:solidFill>
              <a:schemeClr val="bg1">
                <a:lumMod val="50000"/>
              </a:schemeClr>
            </a:solidFill>
          </a:ln>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◆大見出し</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比較サイトは教えてくれない　本当に重要なマーケティングオートメーションの選定ポイント</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◆序論</a:t>
            </a: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・マーケティングオートメーション（以下、</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）導入を検討することは決めたものの、どのツールにしようか悩んでいるという担当者は多い。</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・比較サイトは多数あるが、特徴を読んでも、自社に合っているかどうかイマイチわからない・・・そんな方も多いのではないだろうか？</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・そこで本記事では、「本当に自社に合っているマーケティングオートメーションを選定するための</a:t>
            </a: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つのポイント」を紹介する。</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◆本論</a:t>
            </a:r>
            <a:endParaRPr lang="en-US" altLang="ja-JP"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・中見出し</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選定ポイント</a:t>
            </a:r>
            <a:r>
              <a:rPr lang="en-US" altLang="ja-JP" sz="1200" dirty="0">
                <a:latin typeface="メイリオ" panose="020B0604030504040204" pitchFamily="50" charset="-128"/>
                <a:ea typeface="メイリオ" panose="020B0604030504040204" pitchFamily="50" charset="-128"/>
              </a:rPr>
              <a:t>1】BtoC</a:t>
            </a:r>
            <a:r>
              <a:rPr lang="ja-JP" altLang="en-US" sz="1200" dirty="0">
                <a:latin typeface="メイリオ" panose="020B0604030504040204" pitchFamily="50" charset="-128"/>
                <a:ea typeface="メイリオ" panose="020B0604030504040204" pitchFamily="50" charset="-128"/>
              </a:rPr>
              <a:t>か／</a:t>
            </a:r>
            <a:r>
              <a:rPr lang="en-US" altLang="ja-JP" sz="1200" dirty="0" err="1">
                <a:latin typeface="メイリオ" panose="020B0604030504040204" pitchFamily="50" charset="-128"/>
                <a:ea typeface="メイリオ" panose="020B0604030504040204" pitchFamily="50" charset="-128"/>
              </a:rPr>
              <a:t>BtoB</a:t>
            </a:r>
            <a:r>
              <a:rPr lang="ja-JP" altLang="en-US" sz="1200" dirty="0">
                <a:latin typeface="メイリオ" panose="020B0604030504040204" pitchFamily="50" charset="-128"/>
                <a:ea typeface="メイリオ" panose="020B0604030504040204" pitchFamily="50" charset="-128"/>
              </a:rPr>
              <a:t>か</a:t>
            </a:r>
          </a:p>
          <a:p>
            <a:r>
              <a:rPr lang="en-US" altLang="ja-JP" sz="1200" dirty="0">
                <a:latin typeface="メイリオ" panose="020B0604030504040204" pitchFamily="50" charset="-128"/>
                <a:ea typeface="メイリオ" panose="020B0604030504040204" pitchFamily="50" charset="-128"/>
              </a:rPr>
              <a:t>	</a:t>
            </a:r>
            <a:endParaRPr lang="ja-JP" altLang="en-US"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◆結論</a:t>
            </a:r>
            <a:endParaRPr lang="en-US" altLang="ja-JP"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・「本当に自社に合っている</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を選定するための５つのポイント」を紹介した。</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・各選定ポイントをチェックしても、複数の候補が残るのではないだろうか。</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・そこで、貴社に最適な</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が</a:t>
            </a: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分でわかる</a:t>
            </a:r>
            <a:r>
              <a:rPr lang="en-US" altLang="ja-JP" sz="1200" dirty="0">
                <a:latin typeface="メイリオ" panose="020B0604030504040204" pitchFamily="50" charset="-128"/>
                <a:ea typeface="メイリオ" panose="020B0604030504040204" pitchFamily="50" charset="-128"/>
              </a:rPr>
              <a:t>YES/NO</a:t>
            </a:r>
            <a:r>
              <a:rPr lang="ja-JP" altLang="en-US" sz="1200" dirty="0">
                <a:latin typeface="メイリオ" panose="020B0604030504040204" pitchFamily="50" charset="-128"/>
                <a:ea typeface="メイリオ" panose="020B0604030504040204" pitchFamily="50" charset="-128"/>
              </a:rPr>
              <a:t>チャートを用意した。ぜひ、お気軽にご利用いただきたい。</a:t>
            </a:r>
          </a:p>
          <a:p>
            <a:endParaRPr lang="ja-JP" altLang="en-US"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CTA</a:t>
            </a:r>
          </a:p>
          <a:p>
            <a:r>
              <a:rPr lang="ja-JP" altLang="en-US" sz="1200" dirty="0">
                <a:latin typeface="メイリオ" panose="020B0604030504040204" pitchFamily="50" charset="-128"/>
                <a:ea typeface="メイリオ" panose="020B0604030504040204" pitchFamily="50" charset="-128"/>
              </a:rPr>
              <a:t>「マーケティングオートメーション選定のための　　</a:t>
            </a:r>
            <a:r>
              <a:rPr lang="en-US" altLang="ja-JP" sz="1200" dirty="0">
                <a:latin typeface="メイリオ" panose="020B0604030504040204" pitchFamily="50" charset="-128"/>
                <a:ea typeface="メイリオ" panose="020B0604030504040204" pitchFamily="50" charset="-128"/>
              </a:rPr>
              <a:t>YES</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NO</a:t>
            </a:r>
            <a:r>
              <a:rPr lang="ja-JP" altLang="en-US" sz="1200" dirty="0">
                <a:latin typeface="メイリオ" panose="020B0604030504040204" pitchFamily="50" charset="-128"/>
                <a:ea typeface="メイリオ" panose="020B0604030504040204" pitchFamily="50" charset="-128"/>
              </a:rPr>
              <a:t>チャート」のダウンロードへの誘導</a:t>
            </a:r>
          </a:p>
        </p:txBody>
      </p:sp>
      <p:sp>
        <p:nvSpPr>
          <p:cNvPr id="19" name="波線 18">
            <a:extLst>
              <a:ext uri="{FF2B5EF4-FFF2-40B4-BE49-F238E27FC236}">
                <a16:creationId xmlns:a16="http://schemas.microsoft.com/office/drawing/2014/main" id="{7CFD9BA5-0833-464D-945B-0113D4ECF5A9}"/>
              </a:ext>
            </a:extLst>
          </p:cNvPr>
          <p:cNvSpPr/>
          <p:nvPr/>
        </p:nvSpPr>
        <p:spPr bwMode="auto">
          <a:xfrm>
            <a:off x="128076" y="6137947"/>
            <a:ext cx="6585107" cy="285749"/>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2" name="図 11">
            <a:extLst>
              <a:ext uri="{FF2B5EF4-FFF2-40B4-BE49-F238E27FC236}">
                <a16:creationId xmlns:a16="http://schemas.microsoft.com/office/drawing/2014/main" id="{03EA4E01-D525-4D55-B63C-20ADFD30C85F}"/>
              </a:ext>
            </a:extLst>
          </p:cNvPr>
          <p:cNvPicPr>
            <a:picLocks noChangeAspect="1"/>
          </p:cNvPicPr>
          <p:nvPr/>
        </p:nvPicPr>
        <p:blipFill>
          <a:blip r:embed="rId4"/>
          <a:stretch>
            <a:fillRect/>
          </a:stretch>
        </p:blipFill>
        <p:spPr>
          <a:xfrm>
            <a:off x="275793" y="2055956"/>
            <a:ext cx="664349" cy="664349"/>
          </a:xfrm>
          <a:prstGeom prst="rect">
            <a:avLst/>
          </a:prstGeom>
        </p:spPr>
      </p:pic>
    </p:spTree>
    <p:extLst>
      <p:ext uri="{BB962C8B-B14F-4D97-AF65-F5344CB8AC3E}">
        <p14:creationId xmlns:p14="http://schemas.microsoft.com/office/powerpoint/2010/main" val="224344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６：</a:t>
            </a:r>
            <a:r>
              <a:rPr lang="en-US" altLang="ja-JP" sz="1800" dirty="0"/>
              <a:t>Web</a:t>
            </a:r>
            <a:r>
              <a:rPr lang="ja-JP" altLang="en-US" sz="1800" dirty="0"/>
              <a:t>コンテンツの執筆（１）すべてに共通する書き方</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10</a:t>
            </a:fld>
            <a:endParaRPr lang="en-US" altLang="ja-JP"/>
          </a:p>
        </p:txBody>
      </p:sp>
      <p:pic>
        <p:nvPicPr>
          <p:cNvPr id="8" name="図 7">
            <a:extLst>
              <a:ext uri="{FF2B5EF4-FFF2-40B4-BE49-F238E27FC236}">
                <a16:creationId xmlns:a16="http://schemas.microsoft.com/office/drawing/2014/main" id="{FF07F08E-7345-409D-9B95-3C138DA4016A}"/>
              </a:ext>
            </a:extLst>
          </p:cNvPr>
          <p:cNvPicPr>
            <a:picLocks noChangeAspect="1"/>
          </p:cNvPicPr>
          <p:nvPr/>
        </p:nvPicPr>
        <p:blipFill>
          <a:blip r:embed="rId3"/>
          <a:stretch>
            <a:fillRect/>
          </a:stretch>
        </p:blipFill>
        <p:spPr>
          <a:xfrm>
            <a:off x="260648" y="1475656"/>
            <a:ext cx="664349" cy="664349"/>
          </a:xfrm>
          <a:prstGeom prst="rect">
            <a:avLst/>
          </a:prstGeom>
        </p:spPr>
      </p:pic>
      <p:sp>
        <p:nvSpPr>
          <p:cNvPr id="10" name="テキスト ボックス 9">
            <a:extLst>
              <a:ext uri="{FF2B5EF4-FFF2-40B4-BE49-F238E27FC236}">
                <a16:creationId xmlns:a16="http://schemas.microsoft.com/office/drawing/2014/main" id="{4640889D-C2AF-498C-8F64-5DE245286EEB}"/>
              </a:ext>
            </a:extLst>
          </p:cNvPr>
          <p:cNvSpPr txBox="1"/>
          <p:nvPr/>
        </p:nvSpPr>
        <p:spPr>
          <a:xfrm>
            <a:off x="940140" y="1596428"/>
            <a:ext cx="5729220" cy="138499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記事執筆をする上で、常に心がけておかなければならない書き方のポイントを記述します</a:t>
            </a:r>
            <a:r>
              <a:rPr lang="ja-JP" altLang="en-US" sz="16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algn="l"/>
            <a:endParaRPr kumimoji="1" lang="en-US" altLang="ja-JP" sz="1600" dirty="0">
              <a:latin typeface="メイリオ" panose="020B0604030504040204" pitchFamily="50" charset="-128"/>
              <a:ea typeface="メイリオ" panose="020B0604030504040204" pitchFamily="50" charset="-128"/>
            </a:endParaRPr>
          </a:p>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書き方のポイントに</a:t>
            </a:r>
            <a:r>
              <a:rPr lang="ja-JP" altLang="en-US" sz="900" dirty="0">
                <a:latin typeface="メイリオ" panose="020B0604030504040204" pitchFamily="50" charset="-128"/>
                <a:ea typeface="メイリオ" panose="020B0604030504040204" pitchFamily="50" charset="-128"/>
              </a:rPr>
              <a:t>ついては、「スピードマスター </a:t>
            </a:r>
            <a:r>
              <a:rPr lang="en-US" altLang="ja-JP" sz="900" dirty="0">
                <a:latin typeface="メイリオ" panose="020B0604030504040204" pitchFamily="50" charset="-128"/>
                <a:ea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rPr>
              <a:t>時間でわかる </a:t>
            </a:r>
            <a:r>
              <a:rPr lang="en-US" altLang="ja-JP" sz="900" dirty="0">
                <a:latin typeface="メイリオ" panose="020B0604030504040204" pitchFamily="50" charset="-128"/>
                <a:ea typeface="メイリオ" panose="020B0604030504040204" pitchFamily="50" charset="-128"/>
              </a:rPr>
              <a:t>Web</a:t>
            </a:r>
            <a:r>
              <a:rPr lang="ja-JP" altLang="en-US" sz="900" dirty="0">
                <a:latin typeface="メイリオ" panose="020B0604030504040204" pitchFamily="50" charset="-128"/>
                <a:ea typeface="メイリオ" panose="020B0604030504040204" pitchFamily="50" charset="-128"/>
              </a:rPr>
              <a:t>ライティング」（弊社取締役　福田多美子　著／技術評論社）等を参考にしてください。</a:t>
            </a:r>
            <a:endParaRPr lang="en-US" altLang="ja-JP" sz="900" dirty="0">
              <a:latin typeface="メイリオ" panose="020B0604030504040204" pitchFamily="50" charset="-128"/>
              <a:ea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endParaRPr>
          </a:p>
          <a:p>
            <a:r>
              <a:rPr kumimoji="1"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項目数</a:t>
            </a:r>
            <a:r>
              <a:rPr kumimoji="1" lang="ja-JP" altLang="en-US" sz="900" dirty="0">
                <a:latin typeface="メイリオ" panose="020B0604030504040204" pitchFamily="50" charset="-128"/>
                <a:ea typeface="メイリオ" panose="020B0604030504040204" pitchFamily="50" charset="-128"/>
              </a:rPr>
              <a:t>が多くなるようであれば、別紙にしてもよいでしょう。</a:t>
            </a:r>
          </a:p>
        </p:txBody>
      </p:sp>
      <p:sp>
        <p:nvSpPr>
          <p:cNvPr id="11" name="テキスト ボックス 10">
            <a:extLst>
              <a:ext uri="{FF2B5EF4-FFF2-40B4-BE49-F238E27FC236}">
                <a16:creationId xmlns:a16="http://schemas.microsoft.com/office/drawing/2014/main" id="{5722BC59-A872-4108-9563-D068C8BE021D}"/>
              </a:ext>
            </a:extLst>
          </p:cNvPr>
          <p:cNvSpPr txBox="1"/>
          <p:nvPr/>
        </p:nvSpPr>
        <p:spPr>
          <a:xfrm>
            <a:off x="941626" y="3161424"/>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graphicFrame>
        <p:nvGraphicFramePr>
          <p:cNvPr id="4" name="表 4">
            <a:extLst>
              <a:ext uri="{FF2B5EF4-FFF2-40B4-BE49-F238E27FC236}">
                <a16:creationId xmlns:a16="http://schemas.microsoft.com/office/drawing/2014/main" id="{E4FFBE32-13D7-4402-8D87-718A6AFF5541}"/>
              </a:ext>
            </a:extLst>
          </p:cNvPr>
          <p:cNvGraphicFramePr>
            <a:graphicFrameLocks noGrp="1"/>
          </p:cNvGraphicFramePr>
          <p:nvPr>
            <p:extLst>
              <p:ext uri="{D42A27DB-BD31-4B8C-83A1-F6EECF244321}">
                <p14:modId xmlns:p14="http://schemas.microsoft.com/office/powerpoint/2010/main" val="678189824"/>
              </p:ext>
            </p:extLst>
          </p:nvPr>
        </p:nvGraphicFramePr>
        <p:xfrm>
          <a:off x="412732" y="3731089"/>
          <a:ext cx="6258116" cy="4389120"/>
        </p:xfrm>
        <a:graphic>
          <a:graphicData uri="http://schemas.openxmlformats.org/drawingml/2006/table">
            <a:tbl>
              <a:tblPr firstRow="1" bandRow="1">
                <a:tableStyleId>{5C22544A-7EE6-4342-B048-85BDC9FD1C3A}</a:tableStyleId>
              </a:tblPr>
              <a:tblGrid>
                <a:gridCol w="353458">
                  <a:extLst>
                    <a:ext uri="{9D8B030D-6E8A-4147-A177-3AD203B41FA5}">
                      <a16:colId xmlns:a16="http://schemas.microsoft.com/office/drawing/2014/main" val="2074961171"/>
                    </a:ext>
                  </a:extLst>
                </a:gridCol>
                <a:gridCol w="1368152">
                  <a:extLst>
                    <a:ext uri="{9D8B030D-6E8A-4147-A177-3AD203B41FA5}">
                      <a16:colId xmlns:a16="http://schemas.microsoft.com/office/drawing/2014/main" val="757017364"/>
                    </a:ext>
                  </a:extLst>
                </a:gridCol>
                <a:gridCol w="2160240">
                  <a:extLst>
                    <a:ext uri="{9D8B030D-6E8A-4147-A177-3AD203B41FA5}">
                      <a16:colId xmlns:a16="http://schemas.microsoft.com/office/drawing/2014/main" val="1874598925"/>
                    </a:ext>
                  </a:extLst>
                </a:gridCol>
                <a:gridCol w="2376266">
                  <a:extLst>
                    <a:ext uri="{9D8B030D-6E8A-4147-A177-3AD203B41FA5}">
                      <a16:colId xmlns:a16="http://schemas.microsoft.com/office/drawing/2014/main" val="1796072504"/>
                    </a:ext>
                  </a:extLst>
                </a:gridCol>
              </a:tblGrid>
              <a:tr h="158574">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ポイント</a:t>
                      </a:r>
                    </a:p>
                  </a:txBody>
                  <a:tcPr/>
                </a:tc>
                <a:tc>
                  <a:txBody>
                    <a:bodyPr/>
                    <a:lstStyle/>
                    <a:p>
                      <a:r>
                        <a:rPr kumimoji="1" lang="ja-JP" altLang="en-US" sz="1200" dirty="0">
                          <a:latin typeface="メイリオ" panose="020B0604030504040204" pitchFamily="50" charset="-128"/>
                          <a:ea typeface="メイリオ" panose="020B0604030504040204" pitchFamily="50" charset="-128"/>
                        </a:rPr>
                        <a:t>解説</a:t>
                      </a:r>
                    </a:p>
                  </a:txBody>
                  <a:tcPr/>
                </a:tc>
                <a:tc>
                  <a:txBody>
                    <a:bodyPr/>
                    <a:lstStyle/>
                    <a:p>
                      <a:r>
                        <a:rPr kumimoji="1" lang="ja-JP" altLang="en-US" sz="1200" dirty="0">
                          <a:latin typeface="メイリオ" panose="020B0604030504040204" pitchFamily="50" charset="-128"/>
                          <a:ea typeface="メイリオ" panose="020B0604030504040204" pitchFamily="50" charset="-128"/>
                        </a:rPr>
                        <a:t>悪い例／良い例</a:t>
                      </a:r>
                    </a:p>
                  </a:txBody>
                  <a:tcPr/>
                </a:tc>
                <a:extLst>
                  <a:ext uri="{0D108BD9-81ED-4DB2-BD59-A6C34878D82A}">
                    <a16:rowId xmlns:a16="http://schemas.microsoft.com/office/drawing/2014/main" val="432802877"/>
                  </a:ext>
                </a:extLst>
              </a:tr>
              <a:tr h="1612123">
                <a:tc>
                  <a:txBody>
                    <a:bodyPr/>
                    <a:lstStyle/>
                    <a:p>
                      <a:r>
                        <a:rPr kumimoji="1" lang="en-US" altLang="ja-JP" sz="1200" dirty="0">
                          <a:latin typeface="メイリオ" panose="020B0604030504040204" pitchFamily="50" charset="-128"/>
                          <a:ea typeface="メイリオ" panose="020B0604030504040204" pitchFamily="50" charset="-128"/>
                        </a:rPr>
                        <a:t>1</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一文一義で書く</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つの文には、１つのことだけを書く）</a:t>
                      </a:r>
                    </a:p>
                  </a:txBody>
                  <a:tcPr/>
                </a:tc>
                <a:tc>
                  <a:txBody>
                    <a:bodyPr/>
                    <a:lstStyle/>
                    <a:p>
                      <a:r>
                        <a:rPr kumimoji="1" lang="ja-JP" altLang="en-US" sz="1200" dirty="0">
                          <a:latin typeface="メイリオ" panose="020B0604030504040204" pitchFamily="50" charset="-128"/>
                          <a:ea typeface="メイリオ" panose="020B0604030504040204" pitchFamily="50" charset="-128"/>
                        </a:rPr>
                        <a:t>一文一義にすることで、一文が短くなり、理解しやすくなる</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txBody>
                  <a:tcPr/>
                </a:tc>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悪い例</a:t>
                      </a:r>
                      <a:r>
                        <a:rPr kumimoji="1"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マーケティング担当者は、部内から、システム担当者が作成した操作説明書がわかりにくいという指摘を受け、自分が操作説明書を修正したほうがいいのではないかと上司に提案したが、却下された。</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良い例</a:t>
                      </a:r>
                      <a:r>
                        <a:rPr kumimoji="1"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「システム担当者が作成した操作説明書がわかりにくい」という指摘を、部内から受けた。</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そこで、「自分が操作説明書を修正したほうがいいのではないか」と、マーケティング担当者は上司に提案した。</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しかし、上司は、その提案を却下した。</a:t>
                      </a:r>
                      <a:endParaRPr kumimoji="1" lang="en-US" altLang="ja-JP" sz="12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894279030"/>
                  </a:ext>
                </a:extLst>
              </a:tr>
            </a:tbl>
          </a:graphicData>
        </a:graphic>
      </p:graphicFrame>
      <p:sp>
        <p:nvSpPr>
          <p:cNvPr id="15" name="波線 14">
            <a:extLst>
              <a:ext uri="{FF2B5EF4-FFF2-40B4-BE49-F238E27FC236}">
                <a16:creationId xmlns:a16="http://schemas.microsoft.com/office/drawing/2014/main" id="{0569A8C8-6C01-4B86-BC3D-B7A2E8B2F112}"/>
              </a:ext>
            </a:extLst>
          </p:cNvPr>
          <p:cNvSpPr/>
          <p:nvPr/>
        </p:nvSpPr>
        <p:spPr bwMode="auto">
          <a:xfrm>
            <a:off x="412732" y="7908789"/>
            <a:ext cx="6258114" cy="253334"/>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4" name="図 13">
            <a:extLst>
              <a:ext uri="{FF2B5EF4-FFF2-40B4-BE49-F238E27FC236}">
                <a16:creationId xmlns:a16="http://schemas.microsoft.com/office/drawing/2014/main" id="{F0E46EE4-82CD-4FD8-A2F9-1D3C05BE880D}"/>
              </a:ext>
            </a:extLst>
          </p:cNvPr>
          <p:cNvPicPr>
            <a:picLocks noChangeAspect="1"/>
          </p:cNvPicPr>
          <p:nvPr/>
        </p:nvPicPr>
        <p:blipFill>
          <a:blip r:embed="rId4"/>
          <a:stretch>
            <a:fillRect/>
          </a:stretch>
        </p:blipFill>
        <p:spPr>
          <a:xfrm>
            <a:off x="260648" y="2984723"/>
            <a:ext cx="664349" cy="664349"/>
          </a:xfrm>
          <a:prstGeom prst="rect">
            <a:avLst/>
          </a:prstGeom>
        </p:spPr>
      </p:pic>
    </p:spTree>
    <p:extLst>
      <p:ext uri="{BB962C8B-B14F-4D97-AF65-F5344CB8AC3E}">
        <p14:creationId xmlns:p14="http://schemas.microsoft.com/office/powerpoint/2010/main" val="3789322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６：</a:t>
            </a:r>
            <a:r>
              <a:rPr lang="en-US" altLang="ja-JP" sz="1800" dirty="0"/>
              <a:t>Web</a:t>
            </a:r>
            <a:r>
              <a:rPr lang="ja-JP" altLang="en-US" sz="1800" dirty="0"/>
              <a:t>コンテンツの執筆（２）大見出しの書き方</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11</a:t>
            </a:fld>
            <a:endParaRPr lang="en-US" altLang="ja-JP"/>
          </a:p>
        </p:txBody>
      </p:sp>
      <p:pic>
        <p:nvPicPr>
          <p:cNvPr id="8" name="図 7">
            <a:extLst>
              <a:ext uri="{FF2B5EF4-FFF2-40B4-BE49-F238E27FC236}">
                <a16:creationId xmlns:a16="http://schemas.microsoft.com/office/drawing/2014/main" id="{FF07F08E-7345-409D-9B95-3C138DA4016A}"/>
              </a:ext>
            </a:extLst>
          </p:cNvPr>
          <p:cNvPicPr>
            <a:picLocks noChangeAspect="1"/>
          </p:cNvPicPr>
          <p:nvPr/>
        </p:nvPicPr>
        <p:blipFill>
          <a:blip r:embed="rId3"/>
          <a:stretch>
            <a:fillRect/>
          </a:stretch>
        </p:blipFill>
        <p:spPr>
          <a:xfrm>
            <a:off x="260648" y="1475656"/>
            <a:ext cx="664349" cy="664349"/>
          </a:xfrm>
          <a:prstGeom prst="rect">
            <a:avLst/>
          </a:prstGeom>
        </p:spPr>
      </p:pic>
      <p:sp>
        <p:nvSpPr>
          <p:cNvPr id="10" name="テキスト ボックス 9">
            <a:extLst>
              <a:ext uri="{FF2B5EF4-FFF2-40B4-BE49-F238E27FC236}">
                <a16:creationId xmlns:a16="http://schemas.microsoft.com/office/drawing/2014/main" id="{4640889D-C2AF-498C-8F64-5DE245286EEB}"/>
              </a:ext>
            </a:extLst>
          </p:cNvPr>
          <p:cNvSpPr txBox="1"/>
          <p:nvPr/>
        </p:nvSpPr>
        <p:spPr>
          <a:xfrm>
            <a:off x="940140" y="1596428"/>
            <a:ext cx="572922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大見出しを執筆する上で気をつけるべきこと</a:t>
            </a:r>
            <a:r>
              <a:rPr lang="ja-JP" altLang="en-US" sz="1600" dirty="0">
                <a:latin typeface="メイリオ" panose="020B0604030504040204" pitchFamily="50" charset="-128"/>
                <a:ea typeface="メイリオ" panose="020B0604030504040204" pitchFamily="50" charset="-128"/>
              </a:rPr>
              <a:t>を記載します。</a:t>
            </a:r>
            <a:endParaRPr kumimoji="1" lang="en-US" altLang="ja-JP" sz="1600" dirty="0">
              <a:latin typeface="メイリオ" panose="020B0604030504040204" pitchFamily="50" charset="-128"/>
              <a:ea typeface="メイリオ" panose="020B0604030504040204" pitchFamily="50" charset="-128"/>
            </a:endParaRP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5722BC59-A872-4108-9563-D068C8BE021D}"/>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2" name="テキスト ボックス 11">
            <a:extLst>
              <a:ext uri="{FF2B5EF4-FFF2-40B4-BE49-F238E27FC236}">
                <a16:creationId xmlns:a16="http://schemas.microsoft.com/office/drawing/2014/main" id="{E7080B34-CF3E-4D26-BC8D-A335BB9E8447}"/>
              </a:ext>
            </a:extLst>
          </p:cNvPr>
          <p:cNvSpPr txBox="1"/>
          <p:nvPr/>
        </p:nvSpPr>
        <p:spPr>
          <a:xfrm>
            <a:off x="260648" y="2919094"/>
            <a:ext cx="6453335" cy="4832092"/>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◆当社の</a:t>
            </a:r>
            <a:r>
              <a:rPr lang="en-US" altLang="ja-JP" sz="1400" dirty="0">
                <a:latin typeface="メイリオ" panose="020B0604030504040204" pitchFamily="50" charset="-128"/>
                <a:ea typeface="メイリオ" panose="020B0604030504040204" pitchFamily="50" charset="-128"/>
              </a:rPr>
              <a:t>CMS(※1</a:t>
            </a:r>
            <a:r>
              <a:rPr lang="ja-JP" altLang="en-US" sz="1400" dirty="0">
                <a:latin typeface="メイリオ" panose="020B0604030504040204" pitchFamily="50" charset="-128"/>
                <a:ea typeface="メイリオ" panose="020B0604030504040204" pitchFamily="50" charset="-128"/>
              </a:rPr>
              <a:t>）では、大見出しが、</a:t>
            </a:r>
            <a:r>
              <a:rPr lang="en-US" altLang="ja-JP" sz="1400" dirty="0">
                <a:latin typeface="メイリオ" panose="020B0604030504040204" pitchFamily="50" charset="-128"/>
                <a:ea typeface="メイリオ" panose="020B0604030504040204" pitchFamily="50" charset="-128"/>
              </a:rPr>
              <a:t>title</a:t>
            </a:r>
            <a:r>
              <a:rPr lang="ja-JP" altLang="en-US" sz="1400" dirty="0">
                <a:latin typeface="メイリオ" panose="020B0604030504040204" pitchFamily="50" charset="-128"/>
                <a:ea typeface="メイリオ" panose="020B0604030504040204" pitchFamily="50" charset="-128"/>
              </a:rPr>
              <a:t>タグ</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）および</a:t>
            </a:r>
            <a:r>
              <a:rPr lang="en-US" altLang="ja-JP" sz="1400" dirty="0">
                <a:latin typeface="メイリオ" panose="020B0604030504040204" pitchFamily="50" charset="-128"/>
                <a:ea typeface="メイリオ" panose="020B0604030504040204" pitchFamily="50" charset="-128"/>
              </a:rPr>
              <a:t>h1</a:t>
            </a:r>
            <a:r>
              <a:rPr lang="ja-JP" altLang="en-US" sz="1400" dirty="0">
                <a:latin typeface="メイリオ" panose="020B0604030504040204" pitchFamily="50" charset="-128"/>
                <a:ea typeface="メイリオ" panose="020B0604030504040204" pitchFamily="50" charset="-128"/>
              </a:rPr>
              <a:t>タグ</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）にも適用されます。そのため、以下のような書き方を推奨します。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・企画会議で決定した想定検索キーワードを含める</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・想定検索キーワードをできるだけ前の方に置く</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文字前後におさめる</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◆大見出しの役割は、対象者の気持ちをつかむことです。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・「類似の記事とは違う情報が記載されていて、自分の課題解決に役立ちそうだ」ということがわかるように書きましょう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・知的好奇心</a:t>
            </a:r>
            <a:r>
              <a:rPr lang="en-US" altLang="ja-JP" sz="1400" dirty="0">
                <a:latin typeface="メイリオ" panose="020B0604030504040204" pitchFamily="50" charset="-128"/>
                <a:ea typeface="メイリオ" panose="020B0604030504040204" pitchFamily="50" charset="-128"/>
              </a:rPr>
              <a:t>(※3</a:t>
            </a:r>
            <a:r>
              <a:rPr lang="ja-JP" altLang="en-US" sz="1400" dirty="0">
                <a:latin typeface="メイリオ" panose="020B0604030504040204" pitchFamily="50" charset="-128"/>
                <a:ea typeface="メイリオ" panose="020B0604030504040204" pitchFamily="50" charset="-128"/>
              </a:rPr>
              <a:t>）を刺激する書き方を心がけましょう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マーケティングオートメーションの選定ポイント</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〇比較サイトは教えてくれない　本当に重要なマーケティングオートメーションの選定ポイント</a:t>
            </a:r>
          </a:p>
          <a:p>
            <a:endParaRPr lang="ja-JP" altLang="en-US"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303EBE18-45AA-4CD5-A6F2-47FA968ED63C}"/>
              </a:ext>
            </a:extLst>
          </p:cNvPr>
          <p:cNvSpPr/>
          <p:nvPr/>
        </p:nvSpPr>
        <p:spPr>
          <a:xfrm>
            <a:off x="167597" y="8424678"/>
            <a:ext cx="6480720" cy="507831"/>
          </a:xfrm>
          <a:prstGeom prst="rect">
            <a:avLst/>
          </a:prstGeom>
        </p:spPr>
        <p:txBody>
          <a:bodyPr wrap="square">
            <a:spAutoFit/>
          </a:bodyPr>
          <a:lstStyle/>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a:t>
            </a:r>
            <a:r>
              <a:rPr lang="en-US" altLang="ja-JP" sz="900" dirty="0">
                <a:latin typeface="メイリオ" panose="020B0604030504040204" pitchFamily="50" charset="-128"/>
                <a:ea typeface="メイリオ" panose="020B0604030504040204" pitchFamily="50" charset="-128"/>
              </a:rPr>
              <a:t> CMS (Contents Management System,</a:t>
            </a:r>
            <a:r>
              <a:rPr lang="ja-JP" altLang="en-US" sz="900" dirty="0">
                <a:latin typeface="メイリオ" panose="020B0604030504040204" pitchFamily="50" charset="-128"/>
                <a:ea typeface="メイリオ" panose="020B0604030504040204" pitchFamily="50" charset="-128"/>
              </a:rPr>
              <a:t>コンテンツ・マネジメント・システム）</a:t>
            </a:r>
            <a:endParaRPr lang="en-US" altLang="ja-JP" sz="900" dirty="0">
              <a:latin typeface="メイリオ" panose="020B0604030504040204" pitchFamily="50" charset="-128"/>
              <a:ea typeface="メイリオ" panose="020B0604030504040204" pitchFamily="50" charset="-128"/>
            </a:endParaRPr>
          </a:p>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タグの詳細については、別途研修会を開催して、理解を深めることをお勧めします。</a:t>
            </a:r>
          </a:p>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３</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知的好奇心とは、「もっとよく知りたい」という欲求のこと。</a:t>
            </a:r>
          </a:p>
        </p:txBody>
      </p:sp>
      <p:sp>
        <p:nvSpPr>
          <p:cNvPr id="14" name="波線 13">
            <a:extLst>
              <a:ext uri="{FF2B5EF4-FFF2-40B4-BE49-F238E27FC236}">
                <a16:creationId xmlns:a16="http://schemas.microsoft.com/office/drawing/2014/main" id="{3EEC8243-84BB-4134-8EFF-B4A1AA2FF3FD}"/>
              </a:ext>
            </a:extLst>
          </p:cNvPr>
          <p:cNvSpPr/>
          <p:nvPr/>
        </p:nvSpPr>
        <p:spPr bwMode="auto">
          <a:xfrm>
            <a:off x="260648" y="7681179"/>
            <a:ext cx="6453335" cy="216024"/>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15612061-DD62-4E38-A4EF-046AC95FA7C7}"/>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1037617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６：</a:t>
            </a:r>
            <a:r>
              <a:rPr lang="en-US" altLang="ja-JP" sz="1800" dirty="0"/>
              <a:t>Web</a:t>
            </a:r>
            <a:r>
              <a:rPr lang="ja-JP" altLang="en-US" sz="1800" dirty="0"/>
              <a:t>コンテンツの執筆（３）序論の書き方</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12</a:t>
            </a:fld>
            <a:endParaRPr lang="en-US" altLang="ja-JP"/>
          </a:p>
        </p:txBody>
      </p:sp>
      <p:pic>
        <p:nvPicPr>
          <p:cNvPr id="10" name="図 9">
            <a:extLst>
              <a:ext uri="{FF2B5EF4-FFF2-40B4-BE49-F238E27FC236}">
                <a16:creationId xmlns:a16="http://schemas.microsoft.com/office/drawing/2014/main" id="{CB77C166-50FC-4AEE-90D7-B02B9BA0A34C}"/>
              </a:ext>
            </a:extLst>
          </p:cNvPr>
          <p:cNvPicPr>
            <a:picLocks noChangeAspect="1"/>
          </p:cNvPicPr>
          <p:nvPr/>
        </p:nvPicPr>
        <p:blipFill>
          <a:blip r:embed="rId3"/>
          <a:stretch>
            <a:fillRect/>
          </a:stretch>
        </p:blipFill>
        <p:spPr>
          <a:xfrm>
            <a:off x="260648" y="1475656"/>
            <a:ext cx="664349" cy="664349"/>
          </a:xfrm>
          <a:prstGeom prst="rect">
            <a:avLst/>
          </a:prstGeom>
        </p:spPr>
      </p:pic>
      <p:sp>
        <p:nvSpPr>
          <p:cNvPr id="12" name="テキスト ボックス 11">
            <a:extLst>
              <a:ext uri="{FF2B5EF4-FFF2-40B4-BE49-F238E27FC236}">
                <a16:creationId xmlns:a16="http://schemas.microsoft.com/office/drawing/2014/main" id="{C0B66247-DAC8-4FC5-8628-C2C1F53CCC0B}"/>
              </a:ext>
            </a:extLst>
          </p:cNvPr>
          <p:cNvSpPr txBox="1"/>
          <p:nvPr/>
        </p:nvSpPr>
        <p:spPr>
          <a:xfrm>
            <a:off x="940140" y="1596428"/>
            <a:ext cx="5917860" cy="646331"/>
          </a:xfrm>
          <a:prstGeom prst="rect">
            <a:avLst/>
          </a:prstGeom>
          <a:noFill/>
          <a:ln>
            <a:noFill/>
          </a:ln>
        </p:spPr>
        <p:txBody>
          <a:bodyPr wrap="square" rtlCol="0">
            <a:spAutoFit/>
          </a:bodyPr>
          <a:lstStyle/>
          <a:p>
            <a:pPr algn="l"/>
            <a:r>
              <a:rPr kumimoji="1" lang="ja-JP" altLang="en-US" dirty="0">
                <a:latin typeface="メイリオ" panose="020B0604030504040204" pitchFamily="50" charset="-128"/>
                <a:ea typeface="メイリオ" panose="020B0604030504040204" pitchFamily="50" charset="-128"/>
              </a:rPr>
              <a:t>序論を執筆する上で気をつけるべきこと</a:t>
            </a:r>
            <a:r>
              <a:rPr lang="ja-JP" altLang="en-US" dirty="0">
                <a:latin typeface="メイリオ" panose="020B0604030504040204" pitchFamily="50" charset="-128"/>
                <a:ea typeface="メイリオ" panose="020B0604030504040204" pitchFamily="50" charset="-128"/>
              </a:rPr>
              <a:t>を記載します。</a:t>
            </a:r>
            <a:endParaRPr kumimoji="1" lang="en-US" altLang="ja-JP" dirty="0">
              <a:latin typeface="メイリオ" panose="020B0604030504040204" pitchFamily="50" charset="-128"/>
              <a:ea typeface="メイリオ" panose="020B0604030504040204" pitchFamily="50" charset="-128"/>
            </a:endParaRPr>
          </a:p>
          <a:p>
            <a:pPr algn="l"/>
            <a:endParaRPr kumimoji="1" lang="ja-JP" altLang="en-US"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C8BCC3A7-120F-4E57-8220-B851ECE8FCF2}"/>
              </a:ext>
            </a:extLst>
          </p:cNvPr>
          <p:cNvSpPr txBox="1"/>
          <p:nvPr/>
        </p:nvSpPr>
        <p:spPr>
          <a:xfrm>
            <a:off x="955283" y="2296649"/>
            <a:ext cx="5297172" cy="369332"/>
          </a:xfrm>
          <a:prstGeom prst="rect">
            <a:avLst/>
          </a:prstGeom>
          <a:noFill/>
          <a:ln>
            <a:noFill/>
          </a:ln>
        </p:spPr>
        <p:txBody>
          <a:bodyPr wrap="square" rtlCol="0">
            <a:spAutoFit/>
          </a:bodyPr>
          <a:lstStyle/>
          <a:p>
            <a:pPr algn="l"/>
            <a:r>
              <a:rPr kumimoji="1" lang="ja-JP" altLang="en-US" dirty="0">
                <a:latin typeface="メイリオ" panose="020B0604030504040204" pitchFamily="50" charset="-128"/>
                <a:ea typeface="メイリオ" panose="020B0604030504040204" pitchFamily="50" charset="-128"/>
              </a:rPr>
              <a:t>記載例</a:t>
            </a:r>
          </a:p>
        </p:txBody>
      </p:sp>
      <p:sp>
        <p:nvSpPr>
          <p:cNvPr id="14" name="テキスト ボックス 13">
            <a:extLst>
              <a:ext uri="{FF2B5EF4-FFF2-40B4-BE49-F238E27FC236}">
                <a16:creationId xmlns:a16="http://schemas.microsoft.com/office/drawing/2014/main" id="{16B9B981-29D2-47D9-8D65-8048B9197DFE}"/>
              </a:ext>
            </a:extLst>
          </p:cNvPr>
          <p:cNvSpPr txBox="1"/>
          <p:nvPr/>
        </p:nvSpPr>
        <p:spPr>
          <a:xfrm>
            <a:off x="260648" y="2919094"/>
            <a:ext cx="6453335" cy="4185761"/>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◆序論の役割は、対象者の関心を高め、「本論を読んでみよう」と思っていただくことです。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◆そのためには、</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・対象者の課題感を具体的に記述することが効果的です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・語りかけるような文体で書くと、より共感を得やすくなります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良い例</a:t>
            </a:r>
            <a:r>
              <a:rPr lang="en-US" altLang="ja-JP" sz="1400" dirty="0">
                <a:latin typeface="メイリオ" panose="020B0604030504040204" pitchFamily="50" charset="-128"/>
                <a:ea typeface="メイリオ" panose="020B0604030504040204" pitchFamily="50" charset="-128"/>
              </a:rPr>
              <a:t>】</a:t>
            </a: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比較サイトをあれこれ見比べてはみたものの、</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「どのマーケティングオートメーションツールが自社に合っているのか、いまひとつわからない」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そんなふうにお感じの方も多いのではないでしょうか？</a:t>
            </a:r>
          </a:p>
          <a:p>
            <a:endParaRPr lang="ja-JP" altLang="en-US"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p:txBody>
      </p:sp>
      <p:sp>
        <p:nvSpPr>
          <p:cNvPr id="15" name="波線 14">
            <a:extLst>
              <a:ext uri="{FF2B5EF4-FFF2-40B4-BE49-F238E27FC236}">
                <a16:creationId xmlns:a16="http://schemas.microsoft.com/office/drawing/2014/main" id="{374D7541-6C02-44EC-B097-328A4D2F8FD6}"/>
              </a:ext>
            </a:extLst>
          </p:cNvPr>
          <p:cNvSpPr/>
          <p:nvPr/>
        </p:nvSpPr>
        <p:spPr bwMode="auto">
          <a:xfrm>
            <a:off x="260647" y="6996843"/>
            <a:ext cx="6453335" cy="216024"/>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6" name="図 15">
            <a:extLst>
              <a:ext uri="{FF2B5EF4-FFF2-40B4-BE49-F238E27FC236}">
                <a16:creationId xmlns:a16="http://schemas.microsoft.com/office/drawing/2014/main" id="{FFF827F1-396D-4611-AF0D-77F411A47738}"/>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559726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６：</a:t>
            </a:r>
            <a:r>
              <a:rPr lang="en-US" altLang="ja-JP" sz="1800" dirty="0"/>
              <a:t>Web</a:t>
            </a:r>
            <a:r>
              <a:rPr lang="ja-JP" altLang="en-US" sz="1800" dirty="0"/>
              <a:t>コンテンツの執筆（４）本論の書き方</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13</a:t>
            </a:fld>
            <a:endParaRPr lang="en-US" altLang="ja-JP"/>
          </a:p>
        </p:txBody>
      </p:sp>
      <p:pic>
        <p:nvPicPr>
          <p:cNvPr id="5" name="図 4">
            <a:extLst>
              <a:ext uri="{FF2B5EF4-FFF2-40B4-BE49-F238E27FC236}">
                <a16:creationId xmlns:a16="http://schemas.microsoft.com/office/drawing/2014/main" id="{92DFB877-04D2-402D-BC9C-7684EC4A30E0}"/>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E3FF0B9A-E955-4836-B3E8-04D9C3615B8E}"/>
              </a:ext>
            </a:extLst>
          </p:cNvPr>
          <p:cNvSpPr txBox="1"/>
          <p:nvPr/>
        </p:nvSpPr>
        <p:spPr>
          <a:xfrm>
            <a:off x="940140" y="1596428"/>
            <a:ext cx="591786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本論を執筆する上で気をつけるべきこと</a:t>
            </a:r>
            <a:r>
              <a:rPr lang="ja-JP" altLang="en-US" sz="1600" dirty="0">
                <a:latin typeface="メイリオ" panose="020B0604030504040204" pitchFamily="50" charset="-128"/>
                <a:ea typeface="メイリオ" panose="020B0604030504040204" pitchFamily="50" charset="-128"/>
              </a:rPr>
              <a:t>を記載します。</a:t>
            </a:r>
            <a:endParaRPr kumimoji="1" lang="en-US" altLang="ja-JP" sz="1600" dirty="0">
              <a:latin typeface="メイリオ" panose="020B0604030504040204" pitchFamily="50" charset="-128"/>
              <a:ea typeface="メイリオ" panose="020B0604030504040204" pitchFamily="50" charset="-128"/>
            </a:endParaRP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8BDC3037-FCAC-4EC8-AC08-2446ABE0D0C3}"/>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0" name="テキスト ボックス 9">
            <a:extLst>
              <a:ext uri="{FF2B5EF4-FFF2-40B4-BE49-F238E27FC236}">
                <a16:creationId xmlns:a16="http://schemas.microsoft.com/office/drawing/2014/main" id="{66948AB4-FA94-473C-8599-63C3437877FB}"/>
              </a:ext>
            </a:extLst>
          </p:cNvPr>
          <p:cNvSpPr txBox="1"/>
          <p:nvPr/>
        </p:nvSpPr>
        <p:spPr>
          <a:xfrm>
            <a:off x="260648" y="2919094"/>
            <a:ext cx="6408712" cy="5262979"/>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◆本論の役割は、対象者に課題を解決する方法を伝えることです。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◆そのためには、</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・課題解決に必要な情報を、深く掘り下げて記述しましょう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・それぞれの段落が</a:t>
            </a:r>
            <a:r>
              <a:rPr lang="en-US" altLang="ja-JP" sz="1400" dirty="0">
                <a:latin typeface="メイリオ" panose="020B0604030504040204" pitchFamily="50" charset="-128"/>
                <a:ea typeface="メイリオ" panose="020B0604030504040204" pitchFamily="50" charset="-128"/>
              </a:rPr>
              <a:t>MECE</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１）になるように整理しましょう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・それぞれの段落の粒度（</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２）を揃えましょう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・大見出しと関係ないことや、対象者の課題解決につながらないことは、書かないようにしましょう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悪い例</a:t>
            </a:r>
            <a:r>
              <a:rPr lang="en-US" altLang="ja-JP" sz="1400" dirty="0">
                <a:latin typeface="メイリオ" panose="020B0604030504040204" pitchFamily="50" charset="-128"/>
                <a:ea typeface="メイリオ" panose="020B0604030504040204" pitchFamily="50" charset="-128"/>
              </a:rPr>
              <a:t>】</a:t>
            </a: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大見出し：</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比較サイトは教えてくれない　本当に重要なマーケティングオートメーションの選定ポイント</a:t>
            </a: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中見出し１：各</a:t>
            </a:r>
            <a:r>
              <a:rPr lang="en-US" altLang="ja-JP" sz="1400" dirty="0">
                <a:latin typeface="メイリオ" panose="020B0604030504040204" pitchFamily="50" charset="-128"/>
                <a:ea typeface="メイリオ" panose="020B0604030504040204" pitchFamily="50" charset="-128"/>
              </a:rPr>
              <a:t>MA</a:t>
            </a:r>
            <a:r>
              <a:rPr lang="ja-JP" altLang="en-US" sz="1400" dirty="0">
                <a:latin typeface="メイリオ" panose="020B0604030504040204" pitchFamily="50" charset="-128"/>
                <a:ea typeface="メイリオ" panose="020B0604030504040204" pitchFamily="50" charset="-128"/>
              </a:rPr>
              <a:t>ツールのスペック</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中見出し２：</a:t>
            </a:r>
            <a:r>
              <a:rPr lang="en-US" altLang="ja-JP" sz="1400" dirty="0">
                <a:solidFill>
                  <a:srgbClr val="C00000"/>
                </a:solidFill>
                <a:latin typeface="メイリオ" panose="020B0604030504040204" pitchFamily="50" charset="-128"/>
                <a:ea typeface="メイリオ" panose="020B0604030504040204" pitchFamily="50" charset="-128"/>
              </a:rPr>
              <a:t>Pardot</a:t>
            </a:r>
            <a:r>
              <a:rPr lang="ja-JP" altLang="en-US" sz="1400" dirty="0">
                <a:solidFill>
                  <a:srgbClr val="C00000"/>
                </a:solidFill>
                <a:latin typeface="メイリオ" panose="020B0604030504040204" pitchFamily="50" charset="-128"/>
                <a:ea typeface="メイリオ" panose="020B0604030504040204" pitchFamily="50" charset="-128"/>
              </a:rPr>
              <a:t>の</a:t>
            </a:r>
            <a:r>
              <a:rPr lang="en-US" altLang="ja-JP" sz="1400" dirty="0">
                <a:solidFill>
                  <a:srgbClr val="C00000"/>
                </a:solidFill>
                <a:latin typeface="メイリオ" panose="020B0604030504040204" pitchFamily="50" charset="-128"/>
                <a:ea typeface="メイリオ" panose="020B0604030504040204" pitchFamily="50" charset="-128"/>
              </a:rPr>
              <a:t>Growth</a:t>
            </a:r>
            <a:r>
              <a:rPr lang="ja-JP" altLang="en-US" sz="1400" dirty="0">
                <a:solidFill>
                  <a:srgbClr val="C00000"/>
                </a:solidFill>
                <a:latin typeface="メイリオ" panose="020B0604030504040204" pitchFamily="50" charset="-128"/>
                <a:ea typeface="メイリオ" panose="020B0604030504040204" pitchFamily="50" charset="-128"/>
              </a:rPr>
              <a:t>と</a:t>
            </a:r>
            <a:r>
              <a:rPr lang="en-US" altLang="ja-JP" sz="1400" dirty="0">
                <a:solidFill>
                  <a:srgbClr val="C00000"/>
                </a:solidFill>
                <a:latin typeface="メイリオ" panose="020B0604030504040204" pitchFamily="50" charset="-128"/>
                <a:ea typeface="メイリオ" panose="020B0604030504040204" pitchFamily="50" charset="-128"/>
              </a:rPr>
              <a:t>Plus</a:t>
            </a:r>
            <a:r>
              <a:rPr lang="ja-JP" altLang="en-US" sz="1400" dirty="0">
                <a:solidFill>
                  <a:srgbClr val="C00000"/>
                </a:solidFill>
                <a:latin typeface="メイリオ" panose="020B0604030504040204" pitchFamily="50" charset="-128"/>
                <a:ea typeface="メイリオ" panose="020B0604030504040204" pitchFamily="50" charset="-128"/>
              </a:rPr>
              <a:t>の違いについて</a:t>
            </a:r>
            <a:endParaRPr lang="en-US" altLang="ja-JP" sz="1400" dirty="0">
              <a:solidFill>
                <a:srgbClr val="C00000"/>
              </a:solidFill>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中見出し３：</a:t>
            </a:r>
            <a:r>
              <a:rPr lang="en-US" altLang="ja-JP" sz="1400" dirty="0">
                <a:solidFill>
                  <a:srgbClr val="C00000"/>
                </a:solidFill>
                <a:latin typeface="メイリオ" panose="020B0604030504040204" pitchFamily="50" charset="-128"/>
                <a:ea typeface="メイリオ" panose="020B0604030504040204" pitchFamily="50" charset="-128"/>
              </a:rPr>
              <a:t>MA</a:t>
            </a:r>
            <a:r>
              <a:rPr lang="ja-JP" altLang="en-US" sz="1400" dirty="0">
                <a:solidFill>
                  <a:srgbClr val="C00000"/>
                </a:solidFill>
                <a:latin typeface="メイリオ" panose="020B0604030504040204" pitchFamily="50" charset="-128"/>
                <a:ea typeface="メイリオ" panose="020B0604030504040204" pitchFamily="50" charset="-128"/>
              </a:rPr>
              <a:t>ツールとメール配信システムはどちらがお勧め？</a:t>
            </a:r>
            <a:endParaRPr lang="en-US" altLang="ja-JP" sz="1400" dirty="0">
              <a:solidFill>
                <a:srgbClr val="C00000"/>
              </a:solidFill>
              <a:latin typeface="メイリオ" panose="020B0604030504040204" pitchFamily="50" charset="-128"/>
              <a:ea typeface="メイリオ" panose="020B0604030504040204" pitchFamily="50" charset="-128"/>
            </a:endParaRPr>
          </a:p>
        </p:txBody>
      </p:sp>
      <p:sp>
        <p:nvSpPr>
          <p:cNvPr id="11" name="波線 10">
            <a:extLst>
              <a:ext uri="{FF2B5EF4-FFF2-40B4-BE49-F238E27FC236}">
                <a16:creationId xmlns:a16="http://schemas.microsoft.com/office/drawing/2014/main" id="{82293C2B-D68D-4A36-BAC0-1D1BDF789D24}"/>
              </a:ext>
            </a:extLst>
          </p:cNvPr>
          <p:cNvSpPr/>
          <p:nvPr/>
        </p:nvSpPr>
        <p:spPr bwMode="auto">
          <a:xfrm>
            <a:off x="260648" y="8081589"/>
            <a:ext cx="6453335" cy="216024"/>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4" name="吹き出し: 折線 3">
            <a:extLst>
              <a:ext uri="{FF2B5EF4-FFF2-40B4-BE49-F238E27FC236}">
                <a16:creationId xmlns:a16="http://schemas.microsoft.com/office/drawing/2014/main" id="{BE215956-4084-442F-A48D-5F50A8F3C25D}"/>
              </a:ext>
            </a:extLst>
          </p:cNvPr>
          <p:cNvSpPr/>
          <p:nvPr/>
        </p:nvSpPr>
        <p:spPr bwMode="auto">
          <a:xfrm>
            <a:off x="4149079" y="6591385"/>
            <a:ext cx="2564903" cy="504056"/>
          </a:xfrm>
          <a:prstGeom prst="borderCallout2">
            <a:avLst>
              <a:gd name="adj1" fmla="val 37227"/>
              <a:gd name="adj2" fmla="val -1849"/>
              <a:gd name="adj3" fmla="val 38907"/>
              <a:gd name="adj4" fmla="val -11347"/>
              <a:gd name="adj5" fmla="val 138747"/>
              <a:gd name="adj6" fmla="val -27088"/>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悪い理由：</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中見出し１と粒度が異なる</a:t>
            </a:r>
          </a:p>
        </p:txBody>
      </p:sp>
      <p:sp>
        <p:nvSpPr>
          <p:cNvPr id="12" name="吹き出し: 折線 11">
            <a:extLst>
              <a:ext uri="{FF2B5EF4-FFF2-40B4-BE49-F238E27FC236}">
                <a16:creationId xmlns:a16="http://schemas.microsoft.com/office/drawing/2014/main" id="{F7E93219-D3EC-449D-B8F3-4A9CC8BAFD1C}"/>
              </a:ext>
            </a:extLst>
          </p:cNvPr>
          <p:cNvSpPr/>
          <p:nvPr/>
        </p:nvSpPr>
        <p:spPr bwMode="auto">
          <a:xfrm>
            <a:off x="5013176" y="7257828"/>
            <a:ext cx="1700806" cy="504056"/>
          </a:xfrm>
          <a:prstGeom prst="borderCallout2">
            <a:avLst>
              <a:gd name="adj1" fmla="val 40586"/>
              <a:gd name="adj2" fmla="val -3830"/>
              <a:gd name="adj3" fmla="val 38907"/>
              <a:gd name="adj4" fmla="val -14978"/>
              <a:gd name="adj5" fmla="val 117539"/>
              <a:gd name="adj6" fmla="val -37209"/>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悪い理由：</a:t>
            </a:r>
            <a:endParaRPr kumimoji="1" lang="en-US" altLang="ja-JP" sz="1200" dirty="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大見出しと関係ない</a:t>
            </a:r>
            <a:endParaRPr kumimoji="1" lang="ja-JP" altLang="en-US" sz="12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3996D487-5683-46CC-93C7-7F99339D2CE8}"/>
              </a:ext>
            </a:extLst>
          </p:cNvPr>
          <p:cNvSpPr/>
          <p:nvPr/>
        </p:nvSpPr>
        <p:spPr>
          <a:xfrm>
            <a:off x="246955" y="8276415"/>
            <a:ext cx="6480720" cy="784830"/>
          </a:xfrm>
          <a:prstGeom prst="rect">
            <a:avLst/>
          </a:prstGeom>
        </p:spPr>
        <p:txBody>
          <a:bodyPr wrap="square">
            <a:spAutoFit/>
          </a:bodyPr>
          <a:lstStyle/>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a:t>
            </a:r>
            <a:r>
              <a:rPr lang="en-US" altLang="ja-JP" sz="900" dirty="0">
                <a:latin typeface="メイリオ" panose="020B0604030504040204" pitchFamily="50" charset="-128"/>
                <a:ea typeface="メイリオ" panose="020B0604030504040204" pitchFamily="50" charset="-128"/>
              </a:rPr>
              <a:t>MECE(</a:t>
            </a:r>
            <a:r>
              <a:rPr lang="en-US" altLang="ja-JP" sz="900" dirty="0"/>
              <a:t>Mutually Exclusive and Collectively Exhaustive</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漏れなくだぶりのないこと</a:t>
            </a:r>
            <a:r>
              <a:rPr lang="en-US" altLang="ja-JP" sz="900" dirty="0">
                <a:latin typeface="メイリオ" panose="020B0604030504040204" pitchFamily="50" charset="-128"/>
                <a:ea typeface="メイリオ" panose="020B0604030504040204" pitchFamily="50" charset="-128"/>
              </a:rPr>
              <a:t>)</a:t>
            </a:r>
          </a:p>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粒度（りゅうど</a:t>
            </a:r>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情報の粒の大きさのこと）</a:t>
            </a:r>
            <a:endParaRPr lang="en-US" altLang="ja-JP" sz="900" dirty="0">
              <a:latin typeface="メイリオ" panose="020B0604030504040204" pitchFamily="50" charset="-128"/>
              <a:ea typeface="メイリオ" panose="020B0604030504040204" pitchFamily="50" charset="-128"/>
            </a:endParaRPr>
          </a:p>
          <a:p>
            <a:endParaRPr lang="en-US" altLang="ja-JP" sz="900" dirty="0"/>
          </a:p>
          <a:p>
            <a:r>
              <a:rPr lang="ja-JP" altLang="en-US" sz="900" dirty="0">
                <a:latin typeface="メイリオ" panose="020B0604030504040204" pitchFamily="50" charset="-128"/>
                <a:ea typeface="メイリオ" panose="020B0604030504040204" pitchFamily="50" charset="-128"/>
              </a:rPr>
              <a:t>どちらについても、別途ロジカルライティング研修会を開催して、理解を深めることをお勧めします。</a:t>
            </a:r>
          </a:p>
          <a:p>
            <a:endParaRPr lang="ja-JP" altLang="en-US" sz="900" dirty="0">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89829786-DF69-462B-9EE5-3562F7DFB922}"/>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1974677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６：</a:t>
            </a:r>
            <a:r>
              <a:rPr lang="en-US" altLang="ja-JP" sz="1800" dirty="0"/>
              <a:t>Web</a:t>
            </a:r>
            <a:r>
              <a:rPr lang="ja-JP" altLang="en-US" sz="1800" dirty="0"/>
              <a:t>コンテンツの執筆（５）結論の書き方</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14</a:t>
            </a:fld>
            <a:endParaRPr lang="en-US" altLang="ja-JP"/>
          </a:p>
        </p:txBody>
      </p:sp>
      <p:pic>
        <p:nvPicPr>
          <p:cNvPr id="9" name="図 8">
            <a:extLst>
              <a:ext uri="{FF2B5EF4-FFF2-40B4-BE49-F238E27FC236}">
                <a16:creationId xmlns:a16="http://schemas.microsoft.com/office/drawing/2014/main" id="{9587B192-0B3A-49F6-AA65-C8E9FAC8165F}"/>
              </a:ext>
            </a:extLst>
          </p:cNvPr>
          <p:cNvPicPr>
            <a:picLocks noChangeAspect="1"/>
          </p:cNvPicPr>
          <p:nvPr/>
        </p:nvPicPr>
        <p:blipFill>
          <a:blip r:embed="rId3"/>
          <a:stretch>
            <a:fillRect/>
          </a:stretch>
        </p:blipFill>
        <p:spPr>
          <a:xfrm>
            <a:off x="260648" y="1475656"/>
            <a:ext cx="664349" cy="664349"/>
          </a:xfrm>
          <a:prstGeom prst="rect">
            <a:avLst/>
          </a:prstGeom>
        </p:spPr>
      </p:pic>
      <p:sp>
        <p:nvSpPr>
          <p:cNvPr id="11" name="テキスト ボックス 10">
            <a:extLst>
              <a:ext uri="{FF2B5EF4-FFF2-40B4-BE49-F238E27FC236}">
                <a16:creationId xmlns:a16="http://schemas.microsoft.com/office/drawing/2014/main" id="{758A7D76-A2A3-4593-A318-379046FA7023}"/>
              </a:ext>
            </a:extLst>
          </p:cNvPr>
          <p:cNvSpPr txBox="1"/>
          <p:nvPr/>
        </p:nvSpPr>
        <p:spPr>
          <a:xfrm>
            <a:off x="940140" y="1596428"/>
            <a:ext cx="591786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結論を執筆する上で気をつけるべきこと</a:t>
            </a:r>
            <a:r>
              <a:rPr lang="ja-JP" altLang="en-US" sz="1600" dirty="0">
                <a:latin typeface="メイリオ" panose="020B0604030504040204" pitchFamily="50" charset="-128"/>
                <a:ea typeface="メイリオ" panose="020B0604030504040204" pitchFamily="50" charset="-128"/>
              </a:rPr>
              <a:t>を記載します。</a:t>
            </a:r>
            <a:endParaRPr kumimoji="1" lang="en-US" altLang="ja-JP" sz="1600" dirty="0">
              <a:latin typeface="メイリオ" panose="020B0604030504040204" pitchFamily="50" charset="-128"/>
              <a:ea typeface="メイリオ" panose="020B0604030504040204" pitchFamily="50" charset="-128"/>
            </a:endParaRP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58A38ECE-80CF-4D7A-A20F-85A89E59F2BD}"/>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3" name="テキスト ボックス 12">
            <a:extLst>
              <a:ext uri="{FF2B5EF4-FFF2-40B4-BE49-F238E27FC236}">
                <a16:creationId xmlns:a16="http://schemas.microsoft.com/office/drawing/2014/main" id="{B72A263F-0C01-494B-8A70-A9E1371A4110}"/>
              </a:ext>
            </a:extLst>
          </p:cNvPr>
          <p:cNvSpPr txBox="1"/>
          <p:nvPr/>
        </p:nvSpPr>
        <p:spPr>
          <a:xfrm>
            <a:off x="260648" y="2919094"/>
            <a:ext cx="6453335" cy="5324535"/>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◆結論の役割は、以下の</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つです。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（１）本論を振り返ること</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（２）</a:t>
            </a:r>
            <a:r>
              <a:rPr lang="en-US" altLang="ja-JP" sz="1400" dirty="0">
                <a:latin typeface="メイリオ" panose="020B0604030504040204" pitchFamily="50" charset="-128"/>
                <a:ea typeface="メイリオ" panose="020B0604030504040204" pitchFamily="50" charset="-128"/>
              </a:rPr>
              <a:t>CTA</a:t>
            </a:r>
            <a:r>
              <a:rPr lang="ja-JP" altLang="en-US" sz="1400" dirty="0">
                <a:latin typeface="メイリオ" panose="020B0604030504040204" pitchFamily="50" charset="-128"/>
                <a:ea typeface="メイリオ" panose="020B0604030504040204" pitchFamily="50" charset="-128"/>
              </a:rPr>
              <a:t>に誘導すること</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◆本論を踏まえた上で、無理なく</a:t>
            </a:r>
            <a:r>
              <a:rPr lang="en-US" altLang="ja-JP" sz="1400" dirty="0">
                <a:latin typeface="メイリオ" panose="020B0604030504040204" pitchFamily="50" charset="-128"/>
                <a:ea typeface="メイリオ" panose="020B0604030504040204" pitchFamily="50" charset="-128"/>
              </a:rPr>
              <a:t>CTA</a:t>
            </a:r>
            <a:r>
              <a:rPr lang="ja-JP" altLang="en-US" sz="1400" dirty="0">
                <a:latin typeface="メイリオ" panose="020B0604030504040204" pitchFamily="50" charset="-128"/>
                <a:ea typeface="メイリオ" panose="020B0604030504040204" pitchFamily="50" charset="-128"/>
              </a:rPr>
              <a:t>につなぐことで、誘導率が高まります。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悪い例</a:t>
            </a:r>
            <a:r>
              <a:rPr lang="en-US" altLang="ja-JP" sz="1400" dirty="0">
                <a:latin typeface="メイリオ" panose="020B0604030504040204" pitchFamily="50" charset="-128"/>
                <a:ea typeface="メイリオ" panose="020B0604030504040204" pitchFamily="50" charset="-128"/>
              </a:rPr>
              <a:t>】</a:t>
            </a:r>
          </a:p>
          <a:p>
            <a:endParaRPr lang="en-US" altLang="ja-JP" sz="14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「本当に自社に合っている</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を選定するための５つのポイント」をご紹介しました。</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「マーケティングオートメーション選定のための</a:t>
            </a:r>
            <a:r>
              <a:rPr lang="en-US" altLang="ja-JP" sz="1200" dirty="0">
                <a:latin typeface="メイリオ" panose="020B0604030504040204" pitchFamily="50" charset="-128"/>
                <a:ea typeface="メイリオ" panose="020B0604030504040204" pitchFamily="50" charset="-128"/>
              </a:rPr>
              <a:t>YES</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NO</a:t>
            </a:r>
            <a:r>
              <a:rPr lang="ja-JP" altLang="en-US" sz="1200" dirty="0">
                <a:latin typeface="メイリオ" panose="020B0604030504040204" pitchFamily="50" charset="-128"/>
                <a:ea typeface="メイリオ" panose="020B0604030504040204" pitchFamily="50" charset="-128"/>
              </a:rPr>
              <a:t>チャート」もぜひダウンロードしてください。</a:t>
            </a:r>
          </a:p>
          <a:p>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良い例</a:t>
            </a:r>
            <a:r>
              <a:rPr lang="en-US" altLang="ja-JP" sz="1400" dirty="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「本当に自社に合っている</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を選定するための５つのポイント」をご紹介しました。</a:t>
            </a:r>
            <a:endParaRPr lang="en-US" altLang="ja-JP" sz="1200" dirty="0">
              <a:latin typeface="メイリオ" panose="020B0604030504040204" pitchFamily="50" charset="-128"/>
              <a:ea typeface="メイリオ" panose="020B0604030504040204" pitchFamily="50" charset="-128"/>
            </a:endParaRP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「選定ポイントをチェックすることで、候補を絞り込むことはできたけれど、その中のどれがベストなのかはまだわからない」・・・という方もいらっしゃるかもしれませんね。</a:t>
            </a:r>
          </a:p>
          <a:p>
            <a:endParaRPr lang="ja-JP" altLang="en-US"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そこで、貴社に最適な</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が</a:t>
            </a: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分でわかる「</a:t>
            </a:r>
            <a:r>
              <a:rPr lang="en-US" altLang="ja-JP" sz="1200" dirty="0">
                <a:latin typeface="メイリオ" panose="020B0604030504040204" pitchFamily="50" charset="-128"/>
                <a:ea typeface="メイリオ" panose="020B0604030504040204" pitchFamily="50" charset="-128"/>
              </a:rPr>
              <a:t>YES/NO</a:t>
            </a:r>
            <a:r>
              <a:rPr lang="ja-JP" altLang="en-US" sz="1200" dirty="0">
                <a:latin typeface="メイリオ" panose="020B0604030504040204" pitchFamily="50" charset="-128"/>
                <a:ea typeface="メイリオ" panose="020B0604030504040204" pitchFamily="50" charset="-128"/>
              </a:rPr>
              <a:t>チャート」をご用意いたしました。</a:t>
            </a:r>
            <a:endParaRPr lang="en-US" altLang="ja-JP" sz="1200" dirty="0">
              <a:latin typeface="メイリオ" panose="020B0604030504040204" pitchFamily="50" charset="-128"/>
              <a:ea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ぜひいますぐダウンロードして、ベストな</a:t>
            </a:r>
            <a:r>
              <a:rPr lang="en-US" altLang="ja-JP" sz="1200" dirty="0">
                <a:latin typeface="メイリオ" panose="020B0604030504040204" pitchFamily="50" charset="-128"/>
                <a:ea typeface="メイリオ" panose="020B0604030504040204" pitchFamily="50" charset="-128"/>
              </a:rPr>
              <a:t>MA</a:t>
            </a:r>
            <a:r>
              <a:rPr lang="ja-JP" altLang="en-US" sz="1200" dirty="0">
                <a:latin typeface="メイリオ" panose="020B0604030504040204" pitchFamily="50" charset="-128"/>
                <a:ea typeface="メイリオ" panose="020B0604030504040204" pitchFamily="50" charset="-128"/>
              </a:rPr>
              <a:t>ツールを見つけてください。</a:t>
            </a:r>
          </a:p>
          <a:p>
            <a:endParaRPr lang="en-US" altLang="ja-JP" sz="1400" dirty="0">
              <a:latin typeface="メイリオ" panose="020B0604030504040204" pitchFamily="50" charset="-128"/>
              <a:ea typeface="メイリオ" panose="020B0604030504040204" pitchFamily="50" charset="-128"/>
            </a:endParaRPr>
          </a:p>
        </p:txBody>
      </p:sp>
      <p:sp>
        <p:nvSpPr>
          <p:cNvPr id="14" name="波線 13">
            <a:extLst>
              <a:ext uri="{FF2B5EF4-FFF2-40B4-BE49-F238E27FC236}">
                <a16:creationId xmlns:a16="http://schemas.microsoft.com/office/drawing/2014/main" id="{B3962520-A766-4646-9246-249EA9E044AC}"/>
              </a:ext>
            </a:extLst>
          </p:cNvPr>
          <p:cNvSpPr/>
          <p:nvPr/>
        </p:nvSpPr>
        <p:spPr bwMode="auto">
          <a:xfrm>
            <a:off x="260647" y="8099936"/>
            <a:ext cx="6453335" cy="216024"/>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9E722D8B-5437-4D52-BD9F-62028493A8F5}"/>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208867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７：表記ルール</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15</a:t>
            </a:fld>
            <a:endParaRPr lang="en-US" altLang="ja-JP"/>
          </a:p>
        </p:txBody>
      </p:sp>
      <p:pic>
        <p:nvPicPr>
          <p:cNvPr id="5" name="図 4">
            <a:extLst>
              <a:ext uri="{FF2B5EF4-FFF2-40B4-BE49-F238E27FC236}">
                <a16:creationId xmlns:a16="http://schemas.microsoft.com/office/drawing/2014/main" id="{63944078-0536-4CF1-AC7F-D9426B52A66E}"/>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B7A021A2-79E8-4DCF-9614-A30B679630E9}"/>
              </a:ext>
            </a:extLst>
          </p:cNvPr>
          <p:cNvSpPr txBox="1"/>
          <p:nvPr/>
        </p:nvSpPr>
        <p:spPr>
          <a:xfrm>
            <a:off x="940140" y="1596428"/>
            <a:ext cx="5801228" cy="86177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記事を執筆する上で、全社的に統一するべき表記ルール</a:t>
            </a:r>
            <a:r>
              <a:rPr lang="ja-JP" altLang="en-US" sz="1600" dirty="0">
                <a:latin typeface="メイリオ" panose="020B0604030504040204" pitchFamily="50" charset="-128"/>
                <a:ea typeface="メイリオ" panose="020B0604030504040204" pitchFamily="50" charset="-128"/>
              </a:rPr>
              <a:t>を記載します。</a:t>
            </a:r>
            <a:endParaRPr kumimoji="1" lang="en-US" altLang="ja-JP" sz="1600" dirty="0">
              <a:latin typeface="メイリオ" panose="020B0604030504040204" pitchFamily="50" charset="-128"/>
              <a:ea typeface="メイリオ" panose="020B0604030504040204" pitchFamily="50" charset="-128"/>
            </a:endParaRP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8E4DE4E4-71C0-415C-83A8-ACAA69160076}"/>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graphicFrame>
        <p:nvGraphicFramePr>
          <p:cNvPr id="10" name="表 9">
            <a:extLst>
              <a:ext uri="{FF2B5EF4-FFF2-40B4-BE49-F238E27FC236}">
                <a16:creationId xmlns:a16="http://schemas.microsoft.com/office/drawing/2014/main" id="{6206F38D-F20C-43C7-AC79-022C3D7ACD73}"/>
              </a:ext>
            </a:extLst>
          </p:cNvPr>
          <p:cNvGraphicFramePr>
            <a:graphicFrameLocks noGrp="1"/>
          </p:cNvGraphicFramePr>
          <p:nvPr>
            <p:extLst>
              <p:ext uri="{D42A27DB-BD31-4B8C-83A1-F6EECF244321}">
                <p14:modId xmlns:p14="http://schemas.microsoft.com/office/powerpoint/2010/main" val="3672695021"/>
              </p:ext>
            </p:extLst>
          </p:nvPr>
        </p:nvGraphicFramePr>
        <p:xfrm>
          <a:off x="188640" y="2831060"/>
          <a:ext cx="6480720" cy="5954879"/>
        </p:xfrm>
        <a:graphic>
          <a:graphicData uri="http://schemas.openxmlformats.org/drawingml/2006/table">
            <a:tbl>
              <a:tblPr firstRow="1" bandRow="1">
                <a:tableStyleId>{5C22544A-7EE6-4342-B048-85BDC9FD1C3A}</a:tableStyleId>
              </a:tblPr>
              <a:tblGrid>
                <a:gridCol w="527500">
                  <a:extLst>
                    <a:ext uri="{9D8B030D-6E8A-4147-A177-3AD203B41FA5}">
                      <a16:colId xmlns:a16="http://schemas.microsoft.com/office/drawing/2014/main" val="1376245026"/>
                    </a:ext>
                  </a:extLst>
                </a:gridCol>
                <a:gridCol w="1128684">
                  <a:extLst>
                    <a:ext uri="{9D8B030D-6E8A-4147-A177-3AD203B41FA5}">
                      <a16:colId xmlns:a16="http://schemas.microsoft.com/office/drawing/2014/main" val="157982633"/>
                    </a:ext>
                  </a:extLst>
                </a:gridCol>
                <a:gridCol w="1800200">
                  <a:extLst>
                    <a:ext uri="{9D8B030D-6E8A-4147-A177-3AD203B41FA5}">
                      <a16:colId xmlns:a16="http://schemas.microsoft.com/office/drawing/2014/main" val="2199080860"/>
                    </a:ext>
                  </a:extLst>
                </a:gridCol>
                <a:gridCol w="3024336">
                  <a:extLst>
                    <a:ext uri="{9D8B030D-6E8A-4147-A177-3AD203B41FA5}">
                      <a16:colId xmlns:a16="http://schemas.microsoft.com/office/drawing/2014/main" val="3476619747"/>
                    </a:ext>
                  </a:extLst>
                </a:gridCol>
              </a:tblGrid>
              <a:tr h="290898">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項目</a:t>
                      </a:r>
                    </a:p>
                  </a:txBody>
                  <a:tcPr/>
                </a:tc>
                <a:tc>
                  <a:txBody>
                    <a:bodyPr/>
                    <a:lstStyle/>
                    <a:p>
                      <a:r>
                        <a:rPr kumimoji="1" lang="ja-JP" altLang="en-US" sz="1200" dirty="0">
                          <a:latin typeface="メイリオ" panose="020B0604030504040204" pitchFamily="50" charset="-128"/>
                          <a:ea typeface="メイリオ" panose="020B0604030504040204" pitchFamily="50" charset="-128"/>
                        </a:rPr>
                        <a:t>ルール</a:t>
                      </a:r>
                    </a:p>
                  </a:txBody>
                  <a:tcPr/>
                </a:tc>
                <a:tc>
                  <a:txBody>
                    <a:bodyPr/>
                    <a:lstStyle/>
                    <a:p>
                      <a:r>
                        <a:rPr kumimoji="1" lang="ja-JP" altLang="en-US" sz="1200" dirty="0">
                          <a:latin typeface="メイリオ" panose="020B0604030504040204" pitchFamily="50" charset="-128"/>
                          <a:ea typeface="メイリオ" panose="020B0604030504040204" pitchFamily="50" charset="-128"/>
                        </a:rPr>
                        <a:t>表記例／補足</a:t>
                      </a:r>
                    </a:p>
                  </a:txBody>
                  <a:tcPr/>
                </a:tc>
                <a:extLst>
                  <a:ext uri="{0D108BD9-81ED-4DB2-BD59-A6C34878D82A}">
                    <a16:rowId xmlns:a16="http://schemas.microsoft.com/office/drawing/2014/main" val="1750571783"/>
                  </a:ext>
                </a:extLst>
              </a:tr>
              <a:tr h="443668">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基本方針：</a:t>
                      </a:r>
                    </a:p>
                    <a:p>
                      <a:r>
                        <a:rPr kumimoji="1" lang="ja-JP" altLang="en-US" sz="1200" dirty="0">
                          <a:latin typeface="メイリオ" panose="020B0604030504040204" pitchFamily="50" charset="-128"/>
                          <a:ea typeface="メイリオ" panose="020B0604030504040204" pitchFamily="50" charset="-128"/>
                        </a:rPr>
                        <a:t>「記者ハンドブック 第〇〇版 新聞用字用語集」（共同通信社）に準ずる</a:t>
                      </a:r>
                    </a:p>
                  </a:txBody>
                  <a:tcPr/>
                </a:tc>
                <a:tc h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209140700"/>
                  </a:ext>
                </a:extLst>
              </a:tr>
              <a:tr h="290898">
                <a:tc>
                  <a:txBody>
                    <a:bodyPr/>
                    <a:lstStyle/>
                    <a:p>
                      <a:r>
                        <a:rPr kumimoji="1" lang="en-US" altLang="ja-JP" sz="1200" dirty="0">
                          <a:latin typeface="メイリオ" panose="020B0604030504040204" pitchFamily="50" charset="-128"/>
                          <a:ea typeface="メイリオ" panose="020B0604030504040204" pitchFamily="50" charset="-128"/>
                        </a:rPr>
                        <a:t>1</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文体</a:t>
                      </a:r>
                    </a:p>
                  </a:txBody>
                  <a:tcPr/>
                </a:tc>
                <a:tc>
                  <a:txBody>
                    <a:bodyPr/>
                    <a:lstStyle/>
                    <a:p>
                      <a:r>
                        <a:rPr kumimoji="1" lang="ja-JP" altLang="en-US" sz="1200" dirty="0">
                          <a:latin typeface="メイリオ" panose="020B0604030504040204" pitchFamily="50" charset="-128"/>
                          <a:ea typeface="メイリオ" panose="020B0604030504040204" pitchFamily="50" charset="-128"/>
                        </a:rPr>
                        <a:t>です・ます調</a:t>
                      </a:r>
                    </a:p>
                  </a:txBody>
                  <a:tcPr/>
                </a:tc>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だ・である調</a:t>
                      </a:r>
                    </a:p>
                  </a:txBody>
                  <a:tcPr/>
                </a:tc>
                <a:extLst>
                  <a:ext uri="{0D108BD9-81ED-4DB2-BD59-A6C34878D82A}">
                    <a16:rowId xmlns:a16="http://schemas.microsoft.com/office/drawing/2014/main" val="2295601930"/>
                  </a:ext>
                </a:extLst>
              </a:tr>
              <a:tr h="443668">
                <a:tc>
                  <a:txBody>
                    <a:bodyPr/>
                    <a:lstStyle/>
                    <a:p>
                      <a:r>
                        <a:rPr kumimoji="1" lang="en-US" altLang="ja-JP" sz="1200" dirty="0">
                          <a:latin typeface="メイリオ" panose="020B0604030504040204" pitchFamily="50" charset="-128"/>
                          <a:ea typeface="メイリオ" panose="020B0604030504040204" pitchFamily="50" charset="-128"/>
                        </a:rPr>
                        <a:t>2</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字下げ</a:t>
                      </a:r>
                    </a:p>
                  </a:txBody>
                  <a:tcPr/>
                </a:tc>
                <a:tc>
                  <a:txBody>
                    <a:bodyPr/>
                    <a:lstStyle/>
                    <a:p>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文の始まりの字下げは行わない</a:t>
                      </a:r>
                    </a:p>
                  </a:txBody>
                  <a:tcPr/>
                </a:tc>
                <a:tc>
                  <a:txBody>
                    <a:bodyPr/>
                    <a:lstStyle/>
                    <a:p>
                      <a:r>
                        <a:rPr kumimoji="1" lang="en-US" altLang="ja-JP" sz="1200">
                          <a:latin typeface="メイリオ" panose="020B0604030504040204" pitchFamily="50" charset="-128"/>
                          <a:ea typeface="メイリオ" panose="020B0604030504040204" pitchFamily="50" charset="-128"/>
                        </a:rPr>
                        <a:t>×</a:t>
                      </a:r>
                      <a:r>
                        <a:rPr kumimoji="1" lang="ja-JP" altLang="en-US" sz="1200">
                          <a:latin typeface="メイリオ" panose="020B0604030504040204" pitchFamily="50" charset="-128"/>
                          <a:ea typeface="メイリオ" panose="020B0604030504040204" pitchFamily="50" charset="-128"/>
                        </a:rPr>
                        <a:t>　□転職先を</a:t>
                      </a:r>
                      <a:br>
                        <a:rPr kumimoji="1" lang="en-US" altLang="ja-JP" sz="1200">
                          <a:latin typeface="メイリオ" panose="020B0604030504040204" pitchFamily="50" charset="-128"/>
                          <a:ea typeface="メイリオ" panose="020B0604030504040204" pitchFamily="50" charset="-128"/>
                        </a:rPr>
                      </a:br>
                      <a:r>
                        <a:rPr kumimoji="1" lang="ja-JP" altLang="en-US" sz="1200">
                          <a:latin typeface="メイリオ" panose="020B0604030504040204" pitchFamily="50" charset="-128"/>
                          <a:ea typeface="メイリオ" panose="020B0604030504040204" pitchFamily="50" charset="-128"/>
                        </a:rPr>
                        <a:t>〇　転職先を</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84436937"/>
                  </a:ext>
                </a:extLst>
              </a:tr>
              <a:tr h="625168">
                <a:tc>
                  <a:txBody>
                    <a:bodyPr/>
                    <a:lstStyle/>
                    <a:p>
                      <a:r>
                        <a:rPr kumimoji="1" lang="en-US" altLang="ja-JP" sz="1200" dirty="0">
                          <a:latin typeface="メイリオ" panose="020B0604030504040204" pitchFamily="50" charset="-128"/>
                          <a:ea typeface="メイリオ" panose="020B0604030504040204" pitchFamily="50" charset="-128"/>
                        </a:rPr>
                        <a:t>3</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空白行</a:t>
                      </a:r>
                    </a:p>
                  </a:txBody>
                  <a:tcPr/>
                </a:tc>
                <a:tc>
                  <a:txBody>
                    <a:bodyPr/>
                    <a:lstStyle/>
                    <a:p>
                      <a:r>
                        <a:rPr kumimoji="1" lang="ja-JP" altLang="en-US" sz="1200" dirty="0">
                          <a:latin typeface="メイリオ" panose="020B0604030504040204" pitchFamily="50" charset="-128"/>
                          <a:ea typeface="メイリオ" panose="020B0604030504040204" pitchFamily="50" charset="-128"/>
                        </a:rPr>
                        <a:t>①段落が変わるとき</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②文が３～</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行続いたとき</a:t>
                      </a:r>
                    </a:p>
                  </a:txBody>
                  <a:tcPr/>
                </a:tc>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読みやすくするため</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9366558"/>
                  </a:ext>
                </a:extLst>
              </a:tr>
              <a:tr h="493607">
                <a:tc>
                  <a:txBody>
                    <a:bodyPr/>
                    <a:lstStyle/>
                    <a:p>
                      <a:r>
                        <a:rPr kumimoji="1" lang="en-US" altLang="ja-JP" sz="1200" dirty="0">
                          <a:latin typeface="メイリオ" panose="020B0604030504040204" pitchFamily="50" charset="-128"/>
                          <a:ea typeface="メイリオ" panose="020B0604030504040204" pitchFamily="50" charset="-128"/>
                        </a:rPr>
                        <a:t>4</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社名の表記</a:t>
                      </a:r>
                    </a:p>
                  </a:txBody>
                  <a:tcPr/>
                </a:tc>
                <a:tc>
                  <a:txBody>
                    <a:bodyPr/>
                    <a:lstStyle/>
                    <a:p>
                      <a:r>
                        <a:rPr kumimoji="1" lang="ja-JP" altLang="en-US" sz="1200" dirty="0">
                          <a:latin typeface="メイリオ" panose="020B0604030504040204" pitchFamily="50" charset="-128"/>
                          <a:ea typeface="メイリオ" panose="020B0604030504040204" pitchFamily="50" charset="-128"/>
                        </a:rPr>
                        <a:t>正式表記のみ</a:t>
                      </a:r>
                    </a:p>
                  </a:txBody>
                  <a:tcPr/>
                </a:tc>
                <a:tc>
                  <a:txBody>
                    <a:bodyPr/>
                    <a:lstStyle/>
                    <a:p>
                      <a:r>
                        <a:rPr kumimoji="1" lang="en-US" altLang="ja-JP" sz="1200">
                          <a:latin typeface="メイリオ" panose="020B0604030504040204" pitchFamily="50" charset="-128"/>
                          <a:ea typeface="メイリオ" panose="020B0604030504040204" pitchFamily="50" charset="-128"/>
                        </a:rPr>
                        <a:t>×</a:t>
                      </a:r>
                      <a:r>
                        <a:rPr kumimoji="1" lang="ja-JP" altLang="en-US" sz="1200">
                          <a:latin typeface="メイリオ" panose="020B0604030504040204" pitchFamily="50" charset="-128"/>
                          <a:ea typeface="メイリオ" panose="020B0604030504040204" pitchFamily="50" charset="-128"/>
                        </a:rPr>
                        <a:t>　（株）グリーゼ</a:t>
                      </a:r>
                      <a:endParaRPr kumimoji="1" lang="en-US" altLang="ja-JP" sz="1200">
                        <a:latin typeface="メイリオ" panose="020B0604030504040204" pitchFamily="50" charset="-128"/>
                        <a:ea typeface="メイリオ" panose="020B0604030504040204" pitchFamily="50" charset="-128"/>
                      </a:endParaRPr>
                    </a:p>
                    <a:p>
                      <a:r>
                        <a:rPr kumimoji="1" lang="ja-JP" altLang="en-US" sz="1200">
                          <a:latin typeface="メイリオ" panose="020B0604030504040204" pitchFamily="50" charset="-128"/>
                          <a:ea typeface="メイリオ" panose="020B0604030504040204" pitchFamily="50" charset="-128"/>
                        </a:rPr>
                        <a:t>〇　株式会社グリーゼ</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0095906"/>
                  </a:ext>
                </a:extLst>
              </a:tr>
              <a:tr h="625168">
                <a:tc>
                  <a:txBody>
                    <a:bodyPr/>
                    <a:lstStyle/>
                    <a:p>
                      <a:r>
                        <a:rPr kumimoji="1" lang="en-US" altLang="ja-JP" sz="1200" dirty="0">
                          <a:latin typeface="メイリオ" panose="020B0604030504040204" pitchFamily="50" charset="-128"/>
                          <a:ea typeface="メイリオ" panose="020B0604030504040204" pitchFamily="50" charset="-128"/>
                        </a:rPr>
                        <a:t>5</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日本語略称の表記</a:t>
                      </a:r>
                    </a:p>
                  </a:txBody>
                  <a:tcPr/>
                </a:tc>
                <a:tc>
                  <a:txBody>
                    <a:bodyPr/>
                    <a:lstStyle/>
                    <a:p>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回目に記述するときに、正規名称表記のあと、略称を表記</a:t>
                      </a:r>
                    </a:p>
                  </a:txBody>
                  <a:tcPr/>
                </a:tc>
                <a:tc>
                  <a:txBody>
                    <a:bodyPr/>
                    <a:lstStyle/>
                    <a:p>
                      <a:r>
                        <a:rPr kumimoji="1" lang="ja-JP" altLang="en-US" sz="1200" dirty="0">
                          <a:latin typeface="メイリオ" panose="020B0604030504040204" pitchFamily="50" charset="-128"/>
                          <a:ea typeface="メイリオ" panose="020B0604030504040204" pitchFamily="50" charset="-128"/>
                        </a:rPr>
                        <a:t>マーケティングオートメーション（以下、</a:t>
                      </a:r>
                      <a:r>
                        <a:rPr kumimoji="1" lang="en-US" altLang="ja-JP" sz="1200" dirty="0">
                          <a:latin typeface="メイリオ" panose="020B0604030504040204" pitchFamily="50" charset="-128"/>
                          <a:ea typeface="メイリオ" panose="020B0604030504040204" pitchFamily="50" charset="-128"/>
                        </a:rPr>
                        <a:t>MA</a:t>
                      </a:r>
                      <a:r>
                        <a:rPr kumimoji="1" lang="ja-JP" altLang="en-US" sz="1200" dirty="0">
                          <a:latin typeface="メイリオ" panose="020B0604030504040204" pitchFamily="50" charset="-128"/>
                          <a:ea typeface="メイリオ" panose="020B0604030504040204" pitchFamily="50" charset="-128"/>
                        </a:rPr>
                        <a:t>と表記）</a:t>
                      </a:r>
                    </a:p>
                  </a:txBody>
                  <a:tcPr/>
                </a:tc>
                <a:extLst>
                  <a:ext uri="{0D108BD9-81ED-4DB2-BD59-A6C34878D82A}">
                    <a16:rowId xmlns:a16="http://schemas.microsoft.com/office/drawing/2014/main" val="2321012906"/>
                  </a:ext>
                </a:extLst>
              </a:tr>
              <a:tr h="625168">
                <a:tc>
                  <a:txBody>
                    <a:bodyPr/>
                    <a:lstStyle/>
                    <a:p>
                      <a:r>
                        <a:rPr kumimoji="1" lang="en-US" altLang="ja-JP" sz="1200" dirty="0">
                          <a:latin typeface="メイリオ" panose="020B0604030504040204" pitchFamily="50" charset="-128"/>
                          <a:ea typeface="メイリオ" panose="020B0604030504040204" pitchFamily="50" charset="-128"/>
                        </a:rPr>
                        <a:t>6</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英語略称の表記</a:t>
                      </a:r>
                    </a:p>
                  </a:txBody>
                  <a:tcPr/>
                </a:tc>
                <a:tc>
                  <a:txBody>
                    <a:bodyPr/>
                    <a:lstStyle/>
                    <a:p>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回目に記述するときに、略称表記のあと、正規名称を表記</a:t>
                      </a:r>
                    </a:p>
                  </a:txBody>
                  <a:tcPr/>
                </a:tc>
                <a:tc>
                  <a:txBody>
                    <a:bodyPr/>
                    <a:lstStyle/>
                    <a:p>
                      <a:r>
                        <a:rPr lang="en-US" altLang="ja-JP" sz="1200">
                          <a:latin typeface="メイリオ" panose="020B0604030504040204" pitchFamily="50" charset="-128"/>
                          <a:ea typeface="メイリオ" panose="020B0604030504040204" pitchFamily="50" charset="-128"/>
                        </a:rPr>
                        <a:t>CTA(Call To Action,</a:t>
                      </a:r>
                      <a:r>
                        <a:rPr lang="ja-JP" altLang="en-US" sz="1200">
                          <a:latin typeface="メイリオ" panose="020B0604030504040204" pitchFamily="50" charset="-128"/>
                          <a:ea typeface="メイリオ" panose="020B0604030504040204" pitchFamily="50" charset="-128"/>
                        </a:rPr>
                        <a:t>行動喚起</a:t>
                      </a:r>
                      <a:r>
                        <a:rPr lang="en-US" altLang="ja-JP" sz="120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978185170"/>
                  </a:ext>
                </a:extLst>
              </a:tr>
              <a:tr h="443668">
                <a:tc>
                  <a:txBody>
                    <a:bodyPr/>
                    <a:lstStyle/>
                    <a:p>
                      <a:r>
                        <a:rPr kumimoji="1" lang="en-US" altLang="ja-JP" sz="1200" dirty="0">
                          <a:latin typeface="メイリオ" panose="020B0604030504040204" pitchFamily="50" charset="-128"/>
                          <a:ea typeface="メイリオ" panose="020B0604030504040204" pitchFamily="50" charset="-128"/>
                        </a:rPr>
                        <a:t>7</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感嘆符</a:t>
                      </a:r>
                    </a:p>
                  </a:txBody>
                  <a:tcPr/>
                </a:tc>
                <a:tc>
                  <a:txBody>
                    <a:bodyPr/>
                    <a:lstStyle/>
                    <a:p>
                      <a:r>
                        <a:rPr kumimoji="1" lang="ja-JP" altLang="en-US" sz="1200" dirty="0">
                          <a:latin typeface="メイリオ" panose="020B0604030504040204" pitchFamily="50" charset="-128"/>
                          <a:ea typeface="メイリオ" panose="020B0604030504040204" pitchFamily="50" charset="-128"/>
                        </a:rPr>
                        <a:t>使用不可</a:t>
                      </a:r>
                    </a:p>
                  </a:txBody>
                  <a:tcPr/>
                </a:tc>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該当する企業が増えています！</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該当する企業が増えています</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086128285"/>
                  </a:ext>
                </a:extLst>
              </a:tr>
              <a:tr h="290898">
                <a:tc>
                  <a:txBody>
                    <a:bodyPr/>
                    <a:lstStyle/>
                    <a:p>
                      <a:r>
                        <a:rPr kumimoji="1" lang="en-US" altLang="ja-JP" sz="1200" dirty="0">
                          <a:latin typeface="メイリオ" panose="020B0604030504040204" pitchFamily="50" charset="-128"/>
                          <a:ea typeface="メイリオ" panose="020B0604030504040204" pitchFamily="50" charset="-128"/>
                        </a:rPr>
                        <a:t>8</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疑問符</a:t>
                      </a:r>
                    </a:p>
                  </a:txBody>
                  <a:tcPr/>
                </a:tc>
                <a:tc>
                  <a:txBody>
                    <a:bodyPr/>
                    <a:lstStyle/>
                    <a:p>
                      <a:r>
                        <a:rPr kumimoji="1" lang="ja-JP" altLang="en-US" sz="1200" dirty="0">
                          <a:latin typeface="メイリオ" panose="020B0604030504040204" pitchFamily="50" charset="-128"/>
                          <a:ea typeface="メイリオ" panose="020B0604030504040204" pitchFamily="50" charset="-128"/>
                        </a:rPr>
                        <a:t>使用可能</a:t>
                      </a:r>
                    </a:p>
                  </a:txBody>
                  <a:tcPr/>
                </a:tc>
                <a:tc>
                  <a:txBody>
                    <a:bodyPr/>
                    <a:lstStyle/>
                    <a:p>
                      <a:r>
                        <a:rPr kumimoji="1" lang="ja-JP" altLang="en-US" sz="1200" dirty="0">
                          <a:latin typeface="メイリオ" panose="020B0604030504040204" pitchFamily="50" charset="-128"/>
                          <a:ea typeface="メイリオ" panose="020B0604030504040204" pitchFamily="50" charset="-128"/>
                        </a:rPr>
                        <a:t>〇　～ではありませんか？</a:t>
                      </a:r>
                    </a:p>
                  </a:txBody>
                  <a:tcPr/>
                </a:tc>
                <a:extLst>
                  <a:ext uri="{0D108BD9-81ED-4DB2-BD59-A6C34878D82A}">
                    <a16:rowId xmlns:a16="http://schemas.microsoft.com/office/drawing/2014/main" val="1077246449"/>
                  </a:ext>
                </a:extLst>
              </a:tr>
              <a:tr h="290898">
                <a:tc>
                  <a:txBody>
                    <a:bodyPr/>
                    <a:lstStyle/>
                    <a:p>
                      <a:r>
                        <a:rPr kumimoji="1" lang="en-US" altLang="ja-JP" sz="1200" dirty="0">
                          <a:latin typeface="メイリオ" panose="020B0604030504040204" pitchFamily="50" charset="-128"/>
                          <a:ea typeface="メイリオ" panose="020B0604030504040204" pitchFamily="50" charset="-128"/>
                        </a:rPr>
                        <a:t>9</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文末記号</a:t>
                      </a:r>
                    </a:p>
                  </a:txBody>
                  <a:tcPr/>
                </a:tc>
                <a:tc>
                  <a:txBody>
                    <a:bodyPr/>
                    <a:lstStyle/>
                    <a:p>
                      <a:r>
                        <a:rPr kumimoji="1" lang="ja-JP" altLang="en-US" sz="1200" dirty="0">
                          <a:latin typeface="メイリオ" panose="020B0604030504040204" pitchFamily="50" charset="-128"/>
                          <a:ea typeface="メイリオ" panose="020B0604030504040204" pitchFamily="50" charset="-128"/>
                        </a:rPr>
                        <a:t>使用不可</a:t>
                      </a:r>
                    </a:p>
                  </a:txBody>
                  <a:tcPr/>
                </a:tc>
                <a:tc>
                  <a: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～ですよね♪　～です☆</a:t>
                      </a:r>
                    </a:p>
                  </a:txBody>
                  <a:tcPr/>
                </a:tc>
                <a:extLst>
                  <a:ext uri="{0D108BD9-81ED-4DB2-BD59-A6C34878D82A}">
                    <a16:rowId xmlns:a16="http://schemas.microsoft.com/office/drawing/2014/main" val="2868249859"/>
                  </a:ext>
                </a:extLst>
              </a:tr>
              <a:tr h="290898">
                <a:tc>
                  <a:txBody>
                    <a:bodyPr/>
                    <a:lstStyle/>
                    <a:p>
                      <a:r>
                        <a:rPr kumimoji="1" lang="en-US" altLang="ja-JP" sz="1200" dirty="0">
                          <a:latin typeface="メイリオ" panose="020B0604030504040204" pitchFamily="50" charset="-128"/>
                          <a:ea typeface="メイリオ" panose="020B0604030504040204" pitchFamily="50" charset="-128"/>
                        </a:rPr>
                        <a:t>10</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箇条書きの行頭記号</a:t>
                      </a:r>
                    </a:p>
                  </a:txBody>
                  <a:tcPr/>
                </a:tc>
                <a:tc>
                  <a:txBody>
                    <a:bodyPr/>
                    <a:lstStyle/>
                    <a:p>
                      <a:r>
                        <a:rPr kumimoji="1" lang="ja-JP" altLang="en-US" sz="1200" dirty="0">
                          <a:latin typeface="メイリオ" panose="020B0604030504040204" pitchFamily="50" charset="-128"/>
                          <a:ea typeface="メイリオ" panose="020B0604030504040204" pitchFamily="50" charset="-128"/>
                        </a:rPr>
                        <a:t>並列の情報は「・」</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手順は「</a:t>
                      </a:r>
                      <a:r>
                        <a:rPr kumimoji="1" lang="en-US" altLang="ja-JP" sz="1200" dirty="0">
                          <a:latin typeface="メイリオ" panose="020B0604030504040204" pitchFamily="50" charset="-128"/>
                          <a:ea typeface="メイリオ" panose="020B0604030504040204" pitchFamily="50" charset="-128"/>
                        </a:rPr>
                        <a:t>(1) (2) (3)</a:t>
                      </a:r>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お申込みは、以下の手順でお願いいたします。</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申込書のダウンロード</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(2) </a:t>
                      </a:r>
                      <a:r>
                        <a:rPr kumimoji="1" lang="ja-JP" altLang="en-US" sz="1200" dirty="0">
                          <a:latin typeface="メイリオ" panose="020B0604030504040204" pitchFamily="50" charset="-128"/>
                          <a:ea typeface="メイリオ" panose="020B0604030504040204" pitchFamily="50" charset="-128"/>
                        </a:rPr>
                        <a:t>必要事項の記載・・・</a:t>
                      </a:r>
                      <a:endParaRPr kumimoji="1" lang="en-US" altLang="ja-JP" sz="1200" dirty="0">
                        <a:latin typeface="メイリオ" panose="020B0604030504040204" pitchFamily="50" charset="-128"/>
                        <a:ea typeface="メイリオ" panose="020B0604030504040204" pitchFamily="50" charset="-128"/>
                      </a:endParaRPr>
                    </a:p>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825597897"/>
                  </a:ext>
                </a:extLst>
              </a:tr>
            </a:tbl>
          </a:graphicData>
        </a:graphic>
      </p:graphicFrame>
      <p:sp>
        <p:nvSpPr>
          <p:cNvPr id="4" name="波線 3">
            <a:extLst>
              <a:ext uri="{FF2B5EF4-FFF2-40B4-BE49-F238E27FC236}">
                <a16:creationId xmlns:a16="http://schemas.microsoft.com/office/drawing/2014/main" id="{7C0FEB35-F209-4C9D-AD92-05944BA4E196}"/>
              </a:ext>
            </a:extLst>
          </p:cNvPr>
          <p:cNvSpPr/>
          <p:nvPr/>
        </p:nvSpPr>
        <p:spPr bwMode="auto">
          <a:xfrm>
            <a:off x="188640" y="8671927"/>
            <a:ext cx="6480719" cy="228849"/>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1E503B0E-516F-4E56-9216-8C37EB73F58B}"/>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116950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８：チェックリスト</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16</a:t>
            </a:fld>
            <a:endParaRPr lang="en-US" altLang="ja-JP"/>
          </a:p>
        </p:txBody>
      </p:sp>
      <p:pic>
        <p:nvPicPr>
          <p:cNvPr id="5" name="図 4">
            <a:extLst>
              <a:ext uri="{FF2B5EF4-FFF2-40B4-BE49-F238E27FC236}">
                <a16:creationId xmlns:a16="http://schemas.microsoft.com/office/drawing/2014/main" id="{136AB91C-313D-4EF2-A8E2-DF84E2F50E9B}"/>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37A95728-CC23-482B-ABD5-4838AB3F9018}"/>
              </a:ext>
            </a:extLst>
          </p:cNvPr>
          <p:cNvSpPr txBox="1"/>
          <p:nvPr/>
        </p:nvSpPr>
        <p:spPr>
          <a:xfrm>
            <a:off x="940140" y="1596428"/>
            <a:ext cx="5917860" cy="892552"/>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原稿を校正するためのチェックポイントを記載します。</a:t>
            </a:r>
            <a:endParaRPr kumimoji="1" lang="en-US" altLang="ja-JP" sz="1600" dirty="0">
              <a:latin typeface="メイリオ" panose="020B0604030504040204" pitchFamily="50" charset="-128"/>
              <a:ea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項目数が多くなるようであれば、別紙にしてもよいでしょう。</a:t>
            </a: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02F6C043-3C72-4959-A05F-3A637770BD2E}"/>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graphicFrame>
        <p:nvGraphicFramePr>
          <p:cNvPr id="4" name="表 9">
            <a:extLst>
              <a:ext uri="{FF2B5EF4-FFF2-40B4-BE49-F238E27FC236}">
                <a16:creationId xmlns:a16="http://schemas.microsoft.com/office/drawing/2014/main" id="{9C2C0B0C-7FB3-4CE1-9A7A-6BF7DE7B6A65}"/>
              </a:ext>
            </a:extLst>
          </p:cNvPr>
          <p:cNvGraphicFramePr>
            <a:graphicFrameLocks noGrp="1"/>
          </p:cNvGraphicFramePr>
          <p:nvPr>
            <p:extLst>
              <p:ext uri="{D42A27DB-BD31-4B8C-83A1-F6EECF244321}">
                <p14:modId xmlns:p14="http://schemas.microsoft.com/office/powerpoint/2010/main" val="3640391924"/>
              </p:ext>
            </p:extLst>
          </p:nvPr>
        </p:nvGraphicFramePr>
        <p:xfrm>
          <a:off x="417828" y="2896068"/>
          <a:ext cx="6107516" cy="5937888"/>
        </p:xfrm>
        <a:graphic>
          <a:graphicData uri="http://schemas.openxmlformats.org/drawingml/2006/table">
            <a:tbl>
              <a:tblPr firstRow="1" bandRow="1">
                <a:tableStyleId>{5C22544A-7EE6-4342-B048-85BDC9FD1C3A}</a:tableStyleId>
              </a:tblPr>
              <a:tblGrid>
                <a:gridCol w="1526879">
                  <a:extLst>
                    <a:ext uri="{9D8B030D-6E8A-4147-A177-3AD203B41FA5}">
                      <a16:colId xmlns:a16="http://schemas.microsoft.com/office/drawing/2014/main" val="1128609872"/>
                    </a:ext>
                  </a:extLst>
                </a:gridCol>
                <a:gridCol w="3068469">
                  <a:extLst>
                    <a:ext uri="{9D8B030D-6E8A-4147-A177-3AD203B41FA5}">
                      <a16:colId xmlns:a16="http://schemas.microsoft.com/office/drawing/2014/main" val="2546991620"/>
                    </a:ext>
                  </a:extLst>
                </a:gridCol>
                <a:gridCol w="720080">
                  <a:extLst>
                    <a:ext uri="{9D8B030D-6E8A-4147-A177-3AD203B41FA5}">
                      <a16:colId xmlns:a16="http://schemas.microsoft.com/office/drawing/2014/main" val="3678964737"/>
                    </a:ext>
                  </a:extLst>
                </a:gridCol>
                <a:gridCol w="792088">
                  <a:extLst>
                    <a:ext uri="{9D8B030D-6E8A-4147-A177-3AD203B41FA5}">
                      <a16:colId xmlns:a16="http://schemas.microsoft.com/office/drawing/2014/main" val="2299946329"/>
                    </a:ext>
                  </a:extLst>
                </a:gridCol>
              </a:tblGrid>
              <a:tr h="304324">
                <a:tc>
                  <a:txBody>
                    <a:bodyPr/>
                    <a:lstStyle/>
                    <a:p>
                      <a:r>
                        <a:rPr kumimoji="1" lang="ja-JP" altLang="en-US" sz="1200" dirty="0">
                          <a:latin typeface="メイリオ" panose="020B0604030504040204" pitchFamily="50" charset="-128"/>
                          <a:ea typeface="メイリオ" panose="020B0604030504040204" pitchFamily="50" charset="-128"/>
                        </a:rPr>
                        <a:t>カテゴリー</a:t>
                      </a:r>
                    </a:p>
                  </a:txBody>
                  <a:tcPr/>
                </a:tc>
                <a:tc>
                  <a:txBody>
                    <a:bodyPr/>
                    <a:lstStyle/>
                    <a:p>
                      <a:r>
                        <a:rPr kumimoji="1" lang="ja-JP" altLang="en-US" sz="1200" dirty="0">
                          <a:latin typeface="メイリオ" panose="020B0604030504040204" pitchFamily="50" charset="-128"/>
                          <a:ea typeface="メイリオ" panose="020B0604030504040204" pitchFamily="50" charset="-128"/>
                        </a:rPr>
                        <a:t>チェック項目</a:t>
                      </a:r>
                    </a:p>
                  </a:txBody>
                  <a:tcPr/>
                </a:tc>
                <a:tc>
                  <a:txBody>
                    <a:bodyPr/>
                    <a:lstStyle/>
                    <a:p>
                      <a:r>
                        <a:rPr kumimoji="1" lang="ja-JP" altLang="en-US" sz="1200" dirty="0">
                          <a:latin typeface="メイリオ" panose="020B0604030504040204" pitchFamily="50" charset="-128"/>
                          <a:ea typeface="メイリオ" panose="020B0604030504040204" pitchFamily="50" charset="-128"/>
                        </a:rPr>
                        <a:t>執筆者</a:t>
                      </a:r>
                    </a:p>
                  </a:txBody>
                  <a:tcPr/>
                </a:tc>
                <a:tc>
                  <a:txBody>
                    <a:bodyPr/>
                    <a:lstStyle/>
                    <a:p>
                      <a:r>
                        <a:rPr kumimoji="1" lang="ja-JP" altLang="en-US" sz="1200" dirty="0">
                          <a:latin typeface="メイリオ" panose="020B0604030504040204" pitchFamily="50" charset="-128"/>
                          <a:ea typeface="メイリオ" panose="020B0604030504040204" pitchFamily="50" charset="-128"/>
                        </a:rPr>
                        <a:t>校正者</a:t>
                      </a:r>
                    </a:p>
                  </a:txBody>
                  <a:tcPr/>
                </a:tc>
                <a:extLst>
                  <a:ext uri="{0D108BD9-81ED-4DB2-BD59-A6C34878D82A}">
                    <a16:rowId xmlns:a16="http://schemas.microsoft.com/office/drawing/2014/main" val="2402152132"/>
                  </a:ext>
                </a:extLst>
              </a:tr>
              <a:tr h="304324">
                <a:tc rowSpan="4">
                  <a:txBody>
                    <a:bodyPr/>
                    <a:lstStyle/>
                    <a:p>
                      <a:r>
                        <a:rPr kumimoji="1" lang="ja-JP" altLang="en-US" sz="1200" dirty="0">
                          <a:latin typeface="メイリオ" panose="020B0604030504040204" pitchFamily="50" charset="-128"/>
                          <a:ea typeface="メイリオ" panose="020B0604030504040204" pitchFamily="50" charset="-128"/>
                        </a:rPr>
                        <a:t>企画と合致しているか？</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記事の目的と内容が合致しているか？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09259884"/>
                  </a:ext>
                </a:extLst>
              </a:tr>
              <a:tr h="304324">
                <a:tc vMerge="1">
                  <a:txBody>
                    <a:bodyPr/>
                    <a:lstStyle/>
                    <a:p>
                      <a:endParaRPr kumimoji="1" lang="ja-JP" altLang="en-US"/>
                    </a:p>
                  </a:txBody>
                  <a:tcPr/>
                </a:tc>
                <a:tc>
                  <a:txBody>
                    <a:bodyPr/>
                    <a:lstStyle/>
                    <a:p>
                      <a:r>
                        <a:rPr kumimoji="1" lang="ja-JP" altLang="en-US" sz="1200" dirty="0">
                          <a:latin typeface="メイリオ" panose="020B0604030504040204" pitchFamily="50" charset="-128"/>
                          <a:ea typeface="メイリオ" panose="020B0604030504040204" pitchFamily="50" charset="-128"/>
                        </a:rPr>
                        <a:t>記事の役割と内容が合致しているか？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066844456"/>
                  </a:ext>
                </a:extLst>
              </a:tr>
              <a:tr h="417617">
                <a:tc vMerge="1">
                  <a:txBody>
                    <a:bodyPr/>
                    <a:lstStyle/>
                    <a:p>
                      <a:endParaRPr kumimoji="1" lang="ja-JP" altLang="en-US"/>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対象者の属性（企業規模・職位等）と内容が合致しているか？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478974737"/>
                  </a:ext>
                </a:extLst>
              </a:tr>
              <a:tr h="417617">
                <a:tc vMerge="1">
                  <a:txBody>
                    <a:bodyPr/>
                    <a:lstStyle/>
                    <a:p>
                      <a:endParaRPr kumimoji="1" lang="ja-JP" altLang="en-US" dirty="0"/>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対象者の課題を解決する内容になっているか？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456978828"/>
                  </a:ext>
                </a:extLst>
              </a:tr>
              <a:tr h="304324">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51141323"/>
                  </a:ext>
                </a:extLst>
              </a:tr>
              <a:tr h="304324">
                <a:tc rowSpan="2">
                  <a:txBody>
                    <a:bodyPr/>
                    <a:lstStyle/>
                    <a:p>
                      <a:r>
                        <a:rPr kumimoji="1" lang="ja-JP" altLang="en-US" sz="1200" dirty="0">
                          <a:latin typeface="メイリオ" panose="020B0604030504040204" pitchFamily="50" charset="-128"/>
                          <a:ea typeface="メイリオ" panose="020B0604030504040204" pitchFamily="50" charset="-128"/>
                        </a:rPr>
                        <a:t>表記ルールと合致しているか？</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記者ハンドブックにのっとっているか？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936521471"/>
                  </a:ext>
                </a:extLst>
              </a:tr>
              <a:tr h="304324">
                <a:tc vMerge="1">
                  <a:txBody>
                    <a:bodyPr/>
                    <a:lstStyle/>
                    <a:p>
                      <a:endParaRPr kumimoji="1" lang="ja-JP" altLang="en-US" dirty="0"/>
                    </a:p>
                  </a:txBody>
                  <a:tcPr/>
                </a:tc>
                <a:tc>
                  <a:txBody>
                    <a:bodyPr/>
                    <a:lstStyle/>
                    <a:p>
                      <a:r>
                        <a:rPr kumimoji="1" lang="ja-JP" altLang="en-US" sz="1200" dirty="0">
                          <a:latin typeface="メイリオ" panose="020B0604030504040204" pitchFamily="50" charset="-128"/>
                          <a:ea typeface="メイリオ" panose="020B0604030504040204" pitchFamily="50" charset="-128"/>
                        </a:rPr>
                        <a:t>表記ルールにのっとっているか？</a:t>
                      </a: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576723343"/>
                  </a:ext>
                </a:extLst>
              </a:tr>
              <a:tr h="304324">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537746972"/>
                  </a:ext>
                </a:extLst>
              </a:tr>
              <a:tr h="304324">
                <a:tc rowSpan="4">
                  <a:txBody>
                    <a:bodyPr/>
                    <a:lstStyle/>
                    <a:p>
                      <a:r>
                        <a:rPr kumimoji="1" lang="ja-JP" altLang="en-US" sz="1200" dirty="0">
                          <a:latin typeface="メイリオ" panose="020B0604030504040204" pitchFamily="50" charset="-128"/>
                          <a:ea typeface="メイリオ" panose="020B0604030504040204" pitchFamily="50" charset="-128"/>
                        </a:rPr>
                        <a:t>全体的な書き方のルールと合致しているか？</a:t>
                      </a:r>
                    </a:p>
                  </a:txBody>
                  <a:tcPr/>
                </a:tc>
                <a:tc>
                  <a:txBody>
                    <a:bodyPr/>
                    <a:lstStyle/>
                    <a:p>
                      <a:r>
                        <a:rPr kumimoji="1" lang="ja-JP" altLang="en-US" sz="1200" dirty="0">
                          <a:latin typeface="メイリオ" panose="020B0604030504040204" pitchFamily="50" charset="-128"/>
                          <a:ea typeface="メイリオ" panose="020B0604030504040204" pitchFamily="50" charset="-128"/>
                        </a:rPr>
                        <a:t>一文一義になっているか？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77346811"/>
                  </a:ext>
                </a:extLst>
              </a:tr>
              <a:tr h="417617">
                <a:tc vMerge="1">
                  <a:txBody>
                    <a:bodyPr/>
                    <a:lstStyle/>
                    <a:p>
                      <a:endParaRPr kumimoji="1" lang="ja-JP" altLang="en-US" dirty="0"/>
                    </a:p>
                  </a:txBody>
                  <a:tcPr/>
                </a:tc>
                <a:tc>
                  <a:txBody>
                    <a:bodyPr/>
                    <a:lstStyle/>
                    <a:p>
                      <a:r>
                        <a:rPr kumimoji="1" lang="ja-JP" altLang="en-US" sz="1200" dirty="0">
                          <a:latin typeface="メイリオ" panose="020B0604030504040204" pitchFamily="50" charset="-128"/>
                          <a:ea typeface="メイリオ" panose="020B0604030504040204" pitchFamily="50" charset="-128"/>
                        </a:rPr>
                        <a:t>箇条書きにできるところは、箇条書きにしているか？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502052174"/>
                  </a:ext>
                </a:extLst>
              </a:tr>
              <a:tr h="304324">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主語と述語が離れていないか？</a:t>
                      </a: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318524704"/>
                  </a:ext>
                </a:extLst>
              </a:tr>
              <a:tr h="304324">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修飾語と被修飾語が離れていないか？</a:t>
                      </a: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948648032"/>
                  </a:ext>
                </a:extLst>
              </a:tr>
              <a:tr h="304324">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11597579"/>
                  </a:ext>
                </a:extLst>
              </a:tr>
              <a:tr h="417617">
                <a:tc rowSpan="3">
                  <a:txBody>
                    <a:bodyPr/>
                    <a:lstStyle/>
                    <a:p>
                      <a:r>
                        <a:rPr kumimoji="1" lang="ja-JP" altLang="en-US" sz="1200" dirty="0">
                          <a:latin typeface="メイリオ" panose="020B0604030504040204" pitchFamily="50" charset="-128"/>
                          <a:ea typeface="メイリオ" panose="020B0604030504040204" pitchFamily="50" charset="-128"/>
                        </a:rPr>
                        <a:t>大見出しの書き方と合致しているか？</a:t>
                      </a:r>
                    </a:p>
                  </a:txBody>
                  <a:tcPr/>
                </a:tc>
                <a:tc>
                  <a:txBody>
                    <a:bodyPr/>
                    <a:lstStyle/>
                    <a:p>
                      <a:r>
                        <a:rPr lang="ja-JP" altLang="en-US" sz="1200" dirty="0">
                          <a:latin typeface="メイリオ" panose="020B0604030504040204" pitchFamily="50" charset="-128"/>
                          <a:ea typeface="メイリオ" panose="020B0604030504040204" pitchFamily="50" charset="-128"/>
                        </a:rPr>
                        <a:t>想定検索キーワードが含められているか？</a:t>
                      </a:r>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252926286"/>
                  </a:ext>
                </a:extLst>
              </a:tr>
              <a:tr h="417617">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知的好奇心を刺激する書き方がされているか？</a:t>
                      </a: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437231143"/>
                  </a:ext>
                </a:extLst>
              </a:tr>
              <a:tr h="304324">
                <a:tc vMerge="1">
                  <a:txBody>
                    <a:bodyPr/>
                    <a:lstStyle/>
                    <a:p>
                      <a:endParaRPr kumimoji="1" lang="ja-JP" altLang="en-US"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endParaRPr kumimoji="1" lang="ja-JP" altLang="en-US" sz="1200">
                        <a:latin typeface="メイリオ" panose="020B0604030504040204" pitchFamily="50" charset="-128"/>
                        <a:ea typeface="メイリオ" panose="020B0604030504040204" pitchFamily="50" charset="-128"/>
                      </a:endParaRPr>
                    </a:p>
                  </a:txBody>
                  <a:tcPr/>
                </a:tc>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304673700"/>
                  </a:ext>
                </a:extLst>
              </a:tr>
            </a:tbl>
          </a:graphicData>
        </a:graphic>
      </p:graphicFrame>
      <p:pic>
        <p:nvPicPr>
          <p:cNvPr id="14" name="図 13">
            <a:extLst>
              <a:ext uri="{FF2B5EF4-FFF2-40B4-BE49-F238E27FC236}">
                <a16:creationId xmlns:a16="http://schemas.microsoft.com/office/drawing/2014/main" id="{4AF0B961-9D67-4BB1-9DA3-092D29F2B89E}"/>
              </a:ext>
            </a:extLst>
          </p:cNvPr>
          <p:cNvPicPr>
            <a:picLocks noChangeAspect="1"/>
          </p:cNvPicPr>
          <p:nvPr/>
        </p:nvPicPr>
        <p:blipFill>
          <a:blip r:embed="rId4"/>
          <a:stretch>
            <a:fillRect/>
          </a:stretch>
        </p:blipFill>
        <p:spPr>
          <a:xfrm>
            <a:off x="275791" y="2119391"/>
            <a:ext cx="664349" cy="664349"/>
          </a:xfrm>
          <a:prstGeom prst="rect">
            <a:avLst/>
          </a:prstGeom>
        </p:spPr>
      </p:pic>
      <p:sp>
        <p:nvSpPr>
          <p:cNvPr id="15" name="波線 14">
            <a:extLst>
              <a:ext uri="{FF2B5EF4-FFF2-40B4-BE49-F238E27FC236}">
                <a16:creationId xmlns:a16="http://schemas.microsoft.com/office/drawing/2014/main" id="{36106EA1-2914-490E-9B57-BF07277A1155}"/>
              </a:ext>
            </a:extLst>
          </p:cNvPr>
          <p:cNvSpPr/>
          <p:nvPr/>
        </p:nvSpPr>
        <p:spPr bwMode="auto">
          <a:xfrm>
            <a:off x="417828" y="4774853"/>
            <a:ext cx="6107516" cy="211630"/>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16" name="波線 15">
            <a:extLst>
              <a:ext uri="{FF2B5EF4-FFF2-40B4-BE49-F238E27FC236}">
                <a16:creationId xmlns:a16="http://schemas.microsoft.com/office/drawing/2014/main" id="{74E3C63F-8D05-41BD-8084-1E60C5BB9E28}"/>
              </a:ext>
            </a:extLst>
          </p:cNvPr>
          <p:cNvSpPr/>
          <p:nvPr/>
        </p:nvSpPr>
        <p:spPr bwMode="auto">
          <a:xfrm>
            <a:off x="417828" y="5655866"/>
            <a:ext cx="6107516" cy="211630"/>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17" name="波線 16">
            <a:extLst>
              <a:ext uri="{FF2B5EF4-FFF2-40B4-BE49-F238E27FC236}">
                <a16:creationId xmlns:a16="http://schemas.microsoft.com/office/drawing/2014/main" id="{5AA8DB2F-8C46-4D9D-9058-985F485905C5}"/>
              </a:ext>
            </a:extLst>
          </p:cNvPr>
          <p:cNvSpPr/>
          <p:nvPr/>
        </p:nvSpPr>
        <p:spPr bwMode="auto">
          <a:xfrm>
            <a:off x="417828" y="7335942"/>
            <a:ext cx="6107516" cy="211630"/>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18" name="波線 17">
            <a:extLst>
              <a:ext uri="{FF2B5EF4-FFF2-40B4-BE49-F238E27FC236}">
                <a16:creationId xmlns:a16="http://schemas.microsoft.com/office/drawing/2014/main" id="{B87BAE9D-1C1C-4734-B3EC-A774C203A904}"/>
              </a:ext>
            </a:extLst>
          </p:cNvPr>
          <p:cNvSpPr/>
          <p:nvPr/>
        </p:nvSpPr>
        <p:spPr bwMode="auto">
          <a:xfrm>
            <a:off x="417828" y="8540589"/>
            <a:ext cx="6107516" cy="211630"/>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209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９：</a:t>
            </a:r>
            <a:r>
              <a:rPr lang="en-US" altLang="ja-JP" sz="1800" dirty="0"/>
              <a:t>Web</a:t>
            </a:r>
            <a:r>
              <a:rPr lang="ja-JP" altLang="en-US" sz="1800" dirty="0"/>
              <a:t>コンテンツのサンプル</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17</a:t>
            </a:fld>
            <a:endParaRPr lang="en-US" altLang="ja-JP"/>
          </a:p>
        </p:txBody>
      </p:sp>
      <p:pic>
        <p:nvPicPr>
          <p:cNvPr id="11" name="図 10">
            <a:extLst>
              <a:ext uri="{FF2B5EF4-FFF2-40B4-BE49-F238E27FC236}">
                <a16:creationId xmlns:a16="http://schemas.microsoft.com/office/drawing/2014/main" id="{41D5F6A3-3FBE-4737-997A-AF46F5C4E6E6}"/>
              </a:ext>
            </a:extLst>
          </p:cNvPr>
          <p:cNvPicPr>
            <a:picLocks noChangeAspect="1"/>
          </p:cNvPicPr>
          <p:nvPr/>
        </p:nvPicPr>
        <p:blipFill>
          <a:blip r:embed="rId3"/>
          <a:stretch>
            <a:fillRect/>
          </a:stretch>
        </p:blipFill>
        <p:spPr>
          <a:xfrm>
            <a:off x="260648" y="1475656"/>
            <a:ext cx="664349" cy="664349"/>
          </a:xfrm>
          <a:prstGeom prst="rect">
            <a:avLst/>
          </a:prstGeom>
        </p:spPr>
      </p:pic>
      <p:sp>
        <p:nvSpPr>
          <p:cNvPr id="13" name="テキスト ボックス 12">
            <a:extLst>
              <a:ext uri="{FF2B5EF4-FFF2-40B4-BE49-F238E27FC236}">
                <a16:creationId xmlns:a16="http://schemas.microsoft.com/office/drawing/2014/main" id="{DE764CC4-4D07-4863-A0BC-5F8CD070477D}"/>
              </a:ext>
            </a:extLst>
          </p:cNvPr>
          <p:cNvSpPr txBox="1"/>
          <p:nvPr/>
        </p:nvSpPr>
        <p:spPr>
          <a:xfrm>
            <a:off x="940140" y="1596428"/>
            <a:ext cx="591786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お手本となる</a:t>
            </a:r>
            <a:r>
              <a:rPr kumimoji="1" lang="en-US" altLang="ja-JP" sz="1600" dirty="0">
                <a:latin typeface="メイリオ" panose="020B0604030504040204" pitchFamily="50" charset="-128"/>
                <a:ea typeface="メイリオ" panose="020B0604030504040204" pitchFamily="50" charset="-128"/>
              </a:rPr>
              <a:t>Web</a:t>
            </a:r>
            <a:r>
              <a:rPr kumimoji="1" lang="ja-JP" altLang="en-US" sz="1600" dirty="0">
                <a:latin typeface="メイリオ" panose="020B0604030504040204" pitchFamily="50" charset="-128"/>
                <a:ea typeface="メイリオ" panose="020B0604030504040204" pitchFamily="50" charset="-128"/>
              </a:rPr>
              <a:t>コンテンツを何種類か掲載します。</a:t>
            </a:r>
            <a:endParaRPr kumimoji="1" lang="en-US" altLang="ja-JP" sz="1600" dirty="0">
              <a:latin typeface="メイリオ" panose="020B0604030504040204" pitchFamily="50" charset="-128"/>
              <a:ea typeface="メイリオ" panose="020B0604030504040204" pitchFamily="50" charset="-128"/>
            </a:endParaRPr>
          </a:p>
          <a:p>
            <a:pPr algn="l"/>
            <a:r>
              <a:rPr lang="ja-JP" altLang="en-US" sz="1600" dirty="0">
                <a:latin typeface="メイリオ" panose="020B0604030504040204" pitchFamily="50" charset="-128"/>
                <a:ea typeface="メイリオ" panose="020B0604030504040204" pitchFamily="50" charset="-128"/>
              </a:rPr>
              <a:t>どこがよい点なのかも併せて記載します。</a:t>
            </a:r>
            <a:endParaRPr kumimoji="1" lang="ja-JP" altLang="en-US" sz="16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0E580A2C-D8BC-4656-B41A-B41A7E51DD73}"/>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pic>
        <p:nvPicPr>
          <p:cNvPr id="17" name="図 16">
            <a:extLst>
              <a:ext uri="{FF2B5EF4-FFF2-40B4-BE49-F238E27FC236}">
                <a16:creationId xmlns:a16="http://schemas.microsoft.com/office/drawing/2014/main" id="{47717B5B-624B-4650-BED3-452B2E92A897}"/>
              </a:ext>
            </a:extLst>
          </p:cNvPr>
          <p:cNvPicPr>
            <a:picLocks noChangeAspect="1"/>
          </p:cNvPicPr>
          <p:nvPr/>
        </p:nvPicPr>
        <p:blipFill>
          <a:blip r:embed="rId4"/>
          <a:stretch>
            <a:fillRect/>
          </a:stretch>
        </p:blipFill>
        <p:spPr>
          <a:xfrm>
            <a:off x="332656" y="3016975"/>
            <a:ext cx="5649577" cy="5600343"/>
          </a:xfrm>
          <a:prstGeom prst="rect">
            <a:avLst/>
          </a:prstGeom>
        </p:spPr>
      </p:pic>
      <p:sp>
        <p:nvSpPr>
          <p:cNvPr id="18" name="テキスト ボックス 17">
            <a:extLst>
              <a:ext uri="{FF2B5EF4-FFF2-40B4-BE49-F238E27FC236}">
                <a16:creationId xmlns:a16="http://schemas.microsoft.com/office/drawing/2014/main" id="{88A2DB5D-7944-4461-B340-3B659DE85322}"/>
              </a:ext>
            </a:extLst>
          </p:cNvPr>
          <p:cNvSpPr txBox="1"/>
          <p:nvPr/>
        </p:nvSpPr>
        <p:spPr>
          <a:xfrm>
            <a:off x="476671" y="8648676"/>
            <a:ext cx="5505561" cy="276999"/>
          </a:xfrm>
          <a:prstGeom prst="rect">
            <a:avLst/>
          </a:prstGeom>
          <a:noFill/>
          <a:ln>
            <a:noFill/>
          </a:ln>
        </p:spPr>
        <p:txBody>
          <a:bodyPr wrap="square" rtlCol="0">
            <a:spAutoFit/>
          </a:bodyPr>
          <a:lstStyle/>
          <a:p>
            <a:r>
              <a:rPr lang="en-US" altLang="ja-JP" sz="1200" dirty="0">
                <a:hlinkClick r:id="rId5"/>
              </a:rPr>
              <a:t>https://gliese.co.jp/success/article/3.html</a:t>
            </a:r>
            <a:endParaRPr kumimoji="1" lang="ja-JP" altLang="en-US" sz="1200" dirty="0">
              <a:latin typeface="メイリオ" panose="020B0604030504040204" pitchFamily="50" charset="-128"/>
              <a:ea typeface="メイリオ" panose="020B0604030504040204" pitchFamily="50" charset="-128"/>
            </a:endParaRPr>
          </a:p>
        </p:txBody>
      </p:sp>
      <p:sp>
        <p:nvSpPr>
          <p:cNvPr id="19" name="吹き出し: 折線 18">
            <a:extLst>
              <a:ext uri="{FF2B5EF4-FFF2-40B4-BE49-F238E27FC236}">
                <a16:creationId xmlns:a16="http://schemas.microsoft.com/office/drawing/2014/main" id="{B8455F2E-6436-4089-ADC6-29F8A9A621BE}"/>
              </a:ext>
            </a:extLst>
          </p:cNvPr>
          <p:cNvSpPr/>
          <p:nvPr/>
        </p:nvSpPr>
        <p:spPr bwMode="auto">
          <a:xfrm>
            <a:off x="2625328" y="2125582"/>
            <a:ext cx="3744416" cy="1019241"/>
          </a:xfrm>
          <a:prstGeom prst="borderCallout2">
            <a:avLst>
              <a:gd name="adj1" fmla="val 34982"/>
              <a:gd name="adj2" fmla="val -2410"/>
              <a:gd name="adj3" fmla="val 43391"/>
              <a:gd name="adj4" fmla="val -11901"/>
              <a:gd name="adj5" fmla="val 99709"/>
              <a:gd name="adj6" fmla="val -20155"/>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latin typeface="メイリオ" panose="020B0604030504040204" pitchFamily="50" charset="-128"/>
                <a:ea typeface="メイリオ" panose="020B0604030504040204" pitchFamily="50" charset="-128"/>
              </a:rPr>
              <a:t>大見出しに関する参考記事のよい</a:t>
            </a:r>
            <a:r>
              <a:rPr kumimoji="1" lang="ja-JP" altLang="en-US" sz="1200" dirty="0">
                <a:latin typeface="メイリオ" panose="020B0604030504040204" pitchFamily="50" charset="-128"/>
                <a:ea typeface="メイリオ" panose="020B0604030504040204" pitchFamily="50" charset="-128"/>
              </a:rPr>
              <a:t>点</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30</a:t>
            </a:r>
            <a:r>
              <a:rPr kumimoji="1" lang="ja-JP" altLang="en-US" sz="1200" dirty="0">
                <a:latin typeface="メイリオ" panose="020B0604030504040204" pitchFamily="50" charset="-128"/>
                <a:ea typeface="メイリオ" panose="020B0604030504040204" pitchFamily="50" charset="-128"/>
              </a:rPr>
              <a:t>文字前後におさまっている（</a:t>
            </a:r>
            <a:r>
              <a:rPr kumimoji="1" lang="en-US" altLang="ja-JP" sz="1200" dirty="0">
                <a:latin typeface="メイリオ" panose="020B0604030504040204" pitchFamily="50" charset="-128"/>
                <a:ea typeface="メイリオ" panose="020B0604030504040204" pitchFamily="50" charset="-128"/>
              </a:rPr>
              <a:t>33</a:t>
            </a:r>
            <a:r>
              <a:rPr kumimoji="1" lang="ja-JP" altLang="en-US" sz="1200" dirty="0">
                <a:latin typeface="メイリオ" panose="020B0604030504040204" pitchFamily="50" charset="-128"/>
                <a:ea typeface="メイリオ" panose="020B0604030504040204" pitchFamily="50" charset="-128"/>
              </a:rPr>
              <a:t>文字）</a:t>
            </a:r>
            <a:endParaRPr kumimoji="1" lang="en-US" altLang="ja-JP" sz="1200" dirty="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　想定検索キーワード「テレワーク」が含まれる</a:t>
            </a:r>
            <a:endParaRPr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　類似の記事との違いが明確である</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　知的好奇心を刺激する書き方になっている</a:t>
            </a:r>
          </a:p>
        </p:txBody>
      </p:sp>
      <p:sp>
        <p:nvSpPr>
          <p:cNvPr id="20" name="吹き出し: 折線 19">
            <a:extLst>
              <a:ext uri="{FF2B5EF4-FFF2-40B4-BE49-F238E27FC236}">
                <a16:creationId xmlns:a16="http://schemas.microsoft.com/office/drawing/2014/main" id="{02F350BC-CFB3-4C18-94F1-B880662D1933}"/>
              </a:ext>
            </a:extLst>
          </p:cNvPr>
          <p:cNvSpPr/>
          <p:nvPr/>
        </p:nvSpPr>
        <p:spPr bwMode="auto">
          <a:xfrm>
            <a:off x="2636912" y="6948264"/>
            <a:ext cx="3744416" cy="754488"/>
          </a:xfrm>
          <a:prstGeom prst="borderCallout2">
            <a:avLst>
              <a:gd name="adj1" fmla="val 34982"/>
              <a:gd name="adj2" fmla="val -2410"/>
              <a:gd name="adj3" fmla="val 43391"/>
              <a:gd name="adj4" fmla="val -11901"/>
              <a:gd name="adj5" fmla="val 108016"/>
              <a:gd name="adj6" fmla="val -20155"/>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dirty="0">
                <a:latin typeface="メイリオ" panose="020B0604030504040204" pitchFamily="50" charset="-128"/>
                <a:ea typeface="メイリオ" panose="020B0604030504040204" pitchFamily="50" charset="-128"/>
              </a:rPr>
              <a:t>序論に関する参考記事のよい</a:t>
            </a:r>
            <a:r>
              <a:rPr kumimoji="1" lang="ja-JP" altLang="en-US" sz="1200" dirty="0">
                <a:latin typeface="メイリオ" panose="020B0604030504040204" pitchFamily="50" charset="-128"/>
                <a:ea typeface="メイリオ" panose="020B0604030504040204" pitchFamily="50" charset="-128"/>
              </a:rPr>
              <a:t>点</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　対象者の課題感を具体的に記述している</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　語りかけるように書いている</a:t>
            </a:r>
          </a:p>
        </p:txBody>
      </p:sp>
      <p:pic>
        <p:nvPicPr>
          <p:cNvPr id="15" name="図 14">
            <a:extLst>
              <a:ext uri="{FF2B5EF4-FFF2-40B4-BE49-F238E27FC236}">
                <a16:creationId xmlns:a16="http://schemas.microsoft.com/office/drawing/2014/main" id="{0BACABA7-C2A7-400B-8745-B170A97FBBF3}"/>
              </a:ext>
            </a:extLst>
          </p:cNvPr>
          <p:cNvPicPr>
            <a:picLocks noChangeAspect="1"/>
          </p:cNvPicPr>
          <p:nvPr/>
        </p:nvPicPr>
        <p:blipFill>
          <a:blip r:embed="rId6"/>
          <a:stretch>
            <a:fillRect/>
          </a:stretch>
        </p:blipFill>
        <p:spPr>
          <a:xfrm>
            <a:off x="275791" y="2119391"/>
            <a:ext cx="664349" cy="664349"/>
          </a:xfrm>
          <a:prstGeom prst="rect">
            <a:avLst/>
          </a:prstGeom>
        </p:spPr>
      </p:pic>
    </p:spTree>
    <p:extLst>
      <p:ext uri="{BB962C8B-B14F-4D97-AF65-F5344CB8AC3E}">
        <p14:creationId xmlns:p14="http://schemas.microsoft.com/office/powerpoint/2010/main" val="206566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補足</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18</a:t>
            </a:fld>
            <a:endParaRPr lang="en-US" altLang="ja-JP"/>
          </a:p>
        </p:txBody>
      </p:sp>
      <p:pic>
        <p:nvPicPr>
          <p:cNvPr id="5" name="図 4">
            <a:extLst>
              <a:ext uri="{FF2B5EF4-FFF2-40B4-BE49-F238E27FC236}">
                <a16:creationId xmlns:a16="http://schemas.microsoft.com/office/drawing/2014/main" id="{1C869A29-C4F0-4311-878C-2FEE5995D3F2}"/>
              </a:ext>
            </a:extLst>
          </p:cNvPr>
          <p:cNvPicPr>
            <a:picLocks noChangeAspect="1"/>
          </p:cNvPicPr>
          <p:nvPr/>
        </p:nvPicPr>
        <p:blipFill>
          <a:blip r:embed="rId3"/>
          <a:stretch>
            <a:fillRect/>
          </a:stretch>
        </p:blipFill>
        <p:spPr>
          <a:xfrm>
            <a:off x="260648" y="1475656"/>
            <a:ext cx="664349" cy="664349"/>
          </a:xfrm>
          <a:prstGeom prst="rect">
            <a:avLst/>
          </a:prstGeom>
        </p:spPr>
      </p:pic>
      <p:sp>
        <p:nvSpPr>
          <p:cNvPr id="7" name="テキスト ボックス 6">
            <a:extLst>
              <a:ext uri="{FF2B5EF4-FFF2-40B4-BE49-F238E27FC236}">
                <a16:creationId xmlns:a16="http://schemas.microsoft.com/office/drawing/2014/main" id="{071E27A3-54A3-4684-A41B-A7107DA74997}"/>
              </a:ext>
            </a:extLst>
          </p:cNvPr>
          <p:cNvSpPr txBox="1"/>
          <p:nvPr/>
        </p:nvSpPr>
        <p:spPr>
          <a:xfrm>
            <a:off x="940140" y="1596428"/>
            <a:ext cx="5297172" cy="1569660"/>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ガイドラインを配布しただけでは、なかなか定着につながりません。</a:t>
            </a:r>
            <a:endParaRPr kumimoji="1" lang="en-US" altLang="ja-JP" sz="1600" dirty="0">
              <a:latin typeface="メイリオ" panose="020B0604030504040204" pitchFamily="50" charset="-128"/>
              <a:ea typeface="メイリオ" panose="020B0604030504040204" pitchFamily="50" charset="-128"/>
            </a:endParaRPr>
          </a:p>
          <a:p>
            <a:pPr algn="l"/>
            <a:endParaRPr lang="en-US" altLang="ja-JP" sz="1600" dirty="0">
              <a:latin typeface="メイリオ" panose="020B0604030504040204" pitchFamily="50" charset="-128"/>
              <a:ea typeface="メイリオ" panose="020B0604030504040204" pitchFamily="50" charset="-128"/>
            </a:endParaRPr>
          </a:p>
          <a:p>
            <a:pPr algn="l"/>
            <a:r>
              <a:rPr kumimoji="1" lang="ja-JP" altLang="en-US" sz="1600" dirty="0">
                <a:latin typeface="メイリオ" panose="020B0604030504040204" pitchFamily="50" charset="-128"/>
                <a:ea typeface="メイリオ" panose="020B0604030504040204" pitchFamily="50" charset="-128"/>
              </a:rPr>
              <a:t>執筆担当者向けのガイドライン説明会・定期的な</a:t>
            </a:r>
            <a:r>
              <a:rPr kumimoji="1" lang="en-US" altLang="ja-JP" sz="1600" dirty="0">
                <a:latin typeface="メイリオ" panose="020B0604030504040204" pitchFamily="50" charset="-128"/>
                <a:ea typeface="メイリオ" panose="020B0604030504040204" pitchFamily="50" charset="-128"/>
              </a:rPr>
              <a:t>Web</a:t>
            </a:r>
            <a:r>
              <a:rPr kumimoji="1" lang="ja-JP" altLang="en-US" sz="1600" dirty="0">
                <a:latin typeface="メイリオ" panose="020B0604030504040204" pitchFamily="50" charset="-128"/>
                <a:ea typeface="メイリオ" panose="020B0604030504040204" pitchFamily="50" charset="-128"/>
              </a:rPr>
              <a:t>ライティング研修・添削などを実施することにより、徐々に全社的な情報発信の品質を向上させていきましょう。</a:t>
            </a:r>
          </a:p>
        </p:txBody>
      </p:sp>
      <p:sp>
        <p:nvSpPr>
          <p:cNvPr id="4" name="正方形/長方形 3">
            <a:extLst>
              <a:ext uri="{FF2B5EF4-FFF2-40B4-BE49-F238E27FC236}">
                <a16:creationId xmlns:a16="http://schemas.microsoft.com/office/drawing/2014/main" id="{AD0F3E1B-BB62-4AA0-9C9D-9E6EB3CD7336}"/>
              </a:ext>
            </a:extLst>
          </p:cNvPr>
          <p:cNvSpPr/>
          <p:nvPr/>
        </p:nvSpPr>
        <p:spPr>
          <a:xfrm>
            <a:off x="374538" y="7732769"/>
            <a:ext cx="3568976" cy="991875"/>
          </a:xfrm>
          <a:prstGeom prst="rect">
            <a:avLst/>
          </a:prstGeom>
        </p:spPr>
        <p:txBody>
          <a:bodyPr wrap="square">
            <a:spAutoFit/>
          </a:bodyPr>
          <a:lstStyle/>
          <a:p>
            <a:pPr>
              <a:lnSpc>
                <a:spcPct val="120000"/>
              </a:lnSpc>
            </a:pPr>
            <a:r>
              <a:rPr lang="ja-JP" altLang="en-US" b="1" dirty="0">
                <a:solidFill>
                  <a:srgbClr val="006633"/>
                </a:solidFill>
                <a:latin typeface="+mn-ea"/>
              </a:rPr>
              <a:t>グリーゼの</a:t>
            </a:r>
            <a:r>
              <a:rPr lang="en-US" altLang="ja-JP" b="1" dirty="0">
                <a:solidFill>
                  <a:srgbClr val="006633"/>
                </a:solidFill>
                <a:latin typeface="+mn-ea"/>
              </a:rPr>
              <a:t>Web</a:t>
            </a:r>
            <a:r>
              <a:rPr lang="ja-JP" altLang="en-US" b="1" dirty="0">
                <a:solidFill>
                  <a:srgbClr val="006633"/>
                </a:solidFill>
                <a:latin typeface="+mn-ea"/>
              </a:rPr>
              <a:t>ライティング研修をぜひご検討ください。</a:t>
            </a:r>
            <a:endParaRPr lang="en-US" altLang="ja-JP" b="1" dirty="0">
              <a:solidFill>
                <a:srgbClr val="006633"/>
              </a:solidFill>
              <a:latin typeface="+mn-ea"/>
            </a:endParaRPr>
          </a:p>
          <a:p>
            <a:pPr>
              <a:lnSpc>
                <a:spcPct val="120000"/>
              </a:lnSpc>
            </a:pPr>
            <a:r>
              <a:rPr lang="en-US" altLang="ja-JP" sz="1400" dirty="0">
                <a:hlinkClick r:id="rId4"/>
              </a:rPr>
              <a:t>https://gliese.co.jp/service/education.html</a:t>
            </a:r>
            <a:endParaRPr lang="ja-JP" altLang="en-US" sz="1400" b="1" dirty="0">
              <a:solidFill>
                <a:srgbClr val="006633"/>
              </a:solidFill>
              <a:latin typeface="+mn-ea"/>
            </a:endParaRPr>
          </a:p>
        </p:txBody>
      </p:sp>
      <p:pic>
        <p:nvPicPr>
          <p:cNvPr id="37" name="図 36">
            <a:extLst>
              <a:ext uri="{FF2B5EF4-FFF2-40B4-BE49-F238E27FC236}">
                <a16:creationId xmlns:a16="http://schemas.microsoft.com/office/drawing/2014/main" id="{F29E2869-7187-4D51-A6F0-6C763A1B0BB4}"/>
              </a:ext>
            </a:extLst>
          </p:cNvPr>
          <p:cNvPicPr>
            <a:picLocks noChangeAspect="1"/>
          </p:cNvPicPr>
          <p:nvPr/>
        </p:nvPicPr>
        <p:blipFill>
          <a:blip r:embed="rId5"/>
          <a:stretch>
            <a:fillRect/>
          </a:stretch>
        </p:blipFill>
        <p:spPr>
          <a:xfrm>
            <a:off x="3943514" y="7467775"/>
            <a:ext cx="2628571" cy="1390476"/>
          </a:xfrm>
          <a:prstGeom prst="rect">
            <a:avLst/>
          </a:prstGeom>
        </p:spPr>
      </p:pic>
      <p:sp>
        <p:nvSpPr>
          <p:cNvPr id="38" name="テキスト ボックス 37">
            <a:extLst>
              <a:ext uri="{FF2B5EF4-FFF2-40B4-BE49-F238E27FC236}">
                <a16:creationId xmlns:a16="http://schemas.microsoft.com/office/drawing/2014/main" id="{40607FB7-4C1C-49E3-B6D8-9C9C7884D288}"/>
              </a:ext>
            </a:extLst>
          </p:cNvPr>
          <p:cNvSpPr txBox="1"/>
          <p:nvPr/>
        </p:nvSpPr>
        <p:spPr>
          <a:xfrm>
            <a:off x="4097510" y="7887501"/>
            <a:ext cx="1368152" cy="261610"/>
          </a:xfrm>
          <a:prstGeom prst="rect">
            <a:avLst/>
          </a:prstGeom>
          <a:noFill/>
          <a:ln>
            <a:noFill/>
          </a:ln>
        </p:spPr>
        <p:txBody>
          <a:bodyPr wrap="square" rtlCol="0">
            <a:spAutoFit/>
          </a:bodyPr>
          <a:lstStyle/>
          <a:p>
            <a:pPr algn="l"/>
            <a:r>
              <a:rPr kumimoji="1" lang="ja-JP" altLang="en-US" sz="1100" dirty="0">
                <a:latin typeface="メイリオ" panose="020B0604030504040204" pitchFamily="50" charset="-128"/>
                <a:ea typeface="メイリオ" panose="020B0604030504040204" pitchFamily="50" charset="-128"/>
              </a:rPr>
              <a:t>グリーゼ　育成</a:t>
            </a:r>
          </a:p>
        </p:txBody>
      </p:sp>
      <p:pic>
        <p:nvPicPr>
          <p:cNvPr id="39" name="図 38">
            <a:extLst>
              <a:ext uri="{FF2B5EF4-FFF2-40B4-BE49-F238E27FC236}">
                <a16:creationId xmlns:a16="http://schemas.microsoft.com/office/drawing/2014/main" id="{242FA433-021C-4041-A7BB-7F6944D70745}"/>
              </a:ext>
            </a:extLst>
          </p:cNvPr>
          <p:cNvPicPr>
            <a:picLocks noChangeAspect="1"/>
          </p:cNvPicPr>
          <p:nvPr/>
        </p:nvPicPr>
        <p:blipFill>
          <a:blip r:embed="rId6"/>
          <a:stretch>
            <a:fillRect/>
          </a:stretch>
        </p:blipFill>
        <p:spPr>
          <a:xfrm>
            <a:off x="1021259" y="5095510"/>
            <a:ext cx="4761905" cy="2504762"/>
          </a:xfrm>
          <a:prstGeom prst="rect">
            <a:avLst/>
          </a:prstGeom>
        </p:spPr>
      </p:pic>
    </p:spTree>
    <p:extLst>
      <p:ext uri="{BB962C8B-B14F-4D97-AF65-F5344CB8AC3E}">
        <p14:creationId xmlns:p14="http://schemas.microsoft.com/office/powerpoint/2010/main" val="366517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kumimoji="1" lang="ja-JP" altLang="en-US" sz="1800" dirty="0"/>
              <a:t>改版履歴</a:t>
            </a:r>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graphicFrame>
        <p:nvGraphicFramePr>
          <p:cNvPr id="5" name="表 5">
            <a:extLst>
              <a:ext uri="{FF2B5EF4-FFF2-40B4-BE49-F238E27FC236}">
                <a16:creationId xmlns:a16="http://schemas.microsoft.com/office/drawing/2014/main" id="{1E7354E2-974C-4818-BEA6-1094A5D17D59}"/>
              </a:ext>
            </a:extLst>
          </p:cNvPr>
          <p:cNvGraphicFramePr>
            <a:graphicFrameLocks noGrp="1"/>
          </p:cNvGraphicFramePr>
          <p:nvPr>
            <p:extLst>
              <p:ext uri="{D42A27DB-BD31-4B8C-83A1-F6EECF244321}">
                <p14:modId xmlns:p14="http://schemas.microsoft.com/office/powerpoint/2010/main" val="1825932037"/>
              </p:ext>
            </p:extLst>
          </p:nvPr>
        </p:nvGraphicFramePr>
        <p:xfrm>
          <a:off x="404664" y="1691680"/>
          <a:ext cx="6120681" cy="6336704"/>
        </p:xfrm>
        <a:graphic>
          <a:graphicData uri="http://schemas.openxmlformats.org/drawingml/2006/table">
            <a:tbl>
              <a:tblPr firstRow="1" bandRow="1">
                <a:tableStyleId>{21E4AEA4-8DFA-4A89-87EB-49C32662AFE0}</a:tableStyleId>
              </a:tblPr>
              <a:tblGrid>
                <a:gridCol w="724023">
                  <a:extLst>
                    <a:ext uri="{9D8B030D-6E8A-4147-A177-3AD203B41FA5}">
                      <a16:colId xmlns:a16="http://schemas.microsoft.com/office/drawing/2014/main" val="3040858999"/>
                    </a:ext>
                  </a:extLst>
                </a:gridCol>
                <a:gridCol w="1193299">
                  <a:extLst>
                    <a:ext uri="{9D8B030D-6E8A-4147-A177-3AD203B41FA5}">
                      <a16:colId xmlns:a16="http://schemas.microsoft.com/office/drawing/2014/main" val="3365353133"/>
                    </a:ext>
                  </a:extLst>
                </a:gridCol>
                <a:gridCol w="958661">
                  <a:extLst>
                    <a:ext uri="{9D8B030D-6E8A-4147-A177-3AD203B41FA5}">
                      <a16:colId xmlns:a16="http://schemas.microsoft.com/office/drawing/2014/main" val="1880669482"/>
                    </a:ext>
                  </a:extLst>
                </a:gridCol>
                <a:gridCol w="3244698">
                  <a:extLst>
                    <a:ext uri="{9D8B030D-6E8A-4147-A177-3AD203B41FA5}">
                      <a16:colId xmlns:a16="http://schemas.microsoft.com/office/drawing/2014/main" val="2937531434"/>
                    </a:ext>
                  </a:extLst>
                </a:gridCol>
              </a:tblGrid>
              <a:tr h="792088">
                <a:tc>
                  <a:txBody>
                    <a:bodyPr/>
                    <a:lstStyle/>
                    <a:p>
                      <a:pPr algn="ctr"/>
                      <a:r>
                        <a:rPr kumimoji="1" lang="ja-JP" altLang="en-US" sz="1400" dirty="0"/>
                        <a:t>版数</a:t>
                      </a:r>
                    </a:p>
                  </a:txBody>
                  <a:tcPr/>
                </a:tc>
                <a:tc>
                  <a:txBody>
                    <a:bodyPr/>
                    <a:lstStyle/>
                    <a:p>
                      <a:pPr algn="ctr"/>
                      <a:r>
                        <a:rPr kumimoji="1" lang="ja-JP" altLang="en-US" sz="1400" dirty="0"/>
                        <a:t>発行年月日</a:t>
                      </a:r>
                    </a:p>
                  </a:txBody>
                  <a:tcPr/>
                </a:tc>
                <a:tc>
                  <a:txBody>
                    <a:bodyPr/>
                    <a:lstStyle/>
                    <a:p>
                      <a:pPr algn="ctr"/>
                      <a:r>
                        <a:rPr kumimoji="1" lang="ja-JP" altLang="en-US" sz="1400" dirty="0"/>
                        <a:t>担当者</a:t>
                      </a:r>
                    </a:p>
                  </a:txBody>
                  <a:tcPr/>
                </a:tc>
                <a:tc>
                  <a:txBody>
                    <a:bodyPr/>
                    <a:lstStyle/>
                    <a:p>
                      <a:pPr algn="ctr"/>
                      <a:r>
                        <a:rPr kumimoji="1" lang="ja-JP" altLang="en-US" sz="1400" dirty="0"/>
                        <a:t>変更内容</a:t>
                      </a:r>
                    </a:p>
                  </a:txBody>
                  <a:tcPr/>
                </a:tc>
                <a:extLst>
                  <a:ext uri="{0D108BD9-81ED-4DB2-BD59-A6C34878D82A}">
                    <a16:rowId xmlns:a16="http://schemas.microsoft.com/office/drawing/2014/main" val="329323035"/>
                  </a:ext>
                </a:extLst>
              </a:tr>
              <a:tr h="792088">
                <a:tc>
                  <a:txBody>
                    <a:bodyPr/>
                    <a:lstStyle/>
                    <a:p>
                      <a:r>
                        <a:rPr kumimoji="1" lang="ja-JP" altLang="en-US" dirty="0"/>
                        <a:t>第</a:t>
                      </a:r>
                      <a:r>
                        <a:rPr kumimoji="1" lang="en-US" altLang="ja-JP" dirty="0" err="1"/>
                        <a:t>nn</a:t>
                      </a:r>
                      <a:r>
                        <a:rPr kumimoji="1" lang="ja-JP" altLang="en-US" dirty="0"/>
                        <a:t>版</a:t>
                      </a:r>
                    </a:p>
                  </a:txBody>
                  <a:tcPr/>
                </a:tc>
                <a:tc>
                  <a:txBody>
                    <a:bodyPr/>
                    <a:lstStyle/>
                    <a:p>
                      <a:r>
                        <a:rPr kumimoji="1" lang="en-US" altLang="ja-JP" dirty="0"/>
                        <a:t>yyyy.mm.dd</a:t>
                      </a:r>
                      <a:endParaRPr kumimoji="1" lang="ja-JP" altLang="en-US" dirty="0"/>
                    </a:p>
                  </a:txBody>
                  <a:tcPr/>
                </a:tc>
                <a:tc>
                  <a:txBody>
                    <a:bodyPr/>
                    <a:lstStyle/>
                    <a:p>
                      <a:r>
                        <a:rPr kumimoji="1" lang="en-US" altLang="ja-JP" dirty="0"/>
                        <a:t>name</a:t>
                      </a:r>
                      <a:endParaRPr kumimoji="1" lang="ja-JP" altLang="en-US" dirty="0"/>
                    </a:p>
                  </a:txBody>
                  <a:tcPr/>
                </a:tc>
                <a:tc>
                  <a:txBody>
                    <a:bodyPr/>
                    <a:lstStyle/>
                    <a:p>
                      <a:r>
                        <a:rPr kumimoji="1" lang="en-US" altLang="ja-JP" dirty="0"/>
                        <a:t>comment</a:t>
                      </a:r>
                      <a:endParaRPr kumimoji="1" lang="ja-JP" altLang="en-US" dirty="0"/>
                    </a:p>
                  </a:txBody>
                  <a:tcPr/>
                </a:tc>
                <a:extLst>
                  <a:ext uri="{0D108BD9-81ED-4DB2-BD59-A6C34878D82A}">
                    <a16:rowId xmlns:a16="http://schemas.microsoft.com/office/drawing/2014/main" val="1256775491"/>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877208906"/>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12100344"/>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005702636"/>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52649481"/>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093582283"/>
                  </a:ext>
                </a:extLst>
              </a:tr>
              <a:tr h="792088">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57558616"/>
                  </a:ext>
                </a:extLst>
              </a:tr>
            </a:tbl>
          </a:graphicData>
        </a:graphic>
      </p:graphicFrame>
      <p:sp>
        <p:nvSpPr>
          <p:cNvPr id="7" name="スライド番号プレースホルダー 6">
            <a:extLst>
              <a:ext uri="{FF2B5EF4-FFF2-40B4-BE49-F238E27FC236}">
                <a16:creationId xmlns:a16="http://schemas.microsoft.com/office/drawing/2014/main" id="{5EFF77D9-29D4-4A45-AFBE-59467C77F630}"/>
              </a:ext>
            </a:extLst>
          </p:cNvPr>
          <p:cNvSpPr>
            <a:spLocks noGrp="1"/>
          </p:cNvSpPr>
          <p:nvPr>
            <p:ph type="sldNum" sz="quarter" idx="10"/>
          </p:nvPr>
        </p:nvSpPr>
        <p:spPr/>
        <p:txBody>
          <a:bodyPr/>
          <a:lstStyle/>
          <a:p>
            <a:pPr>
              <a:defRPr/>
            </a:pPr>
            <a:fld id="{6C2077AB-3CE9-4698-95C2-6CEA80D27101}" type="slidenum">
              <a:rPr lang="en-US" altLang="ja-JP" smtClean="0"/>
              <a:pPr>
                <a:defRPr/>
              </a:pPr>
              <a:t>1</a:t>
            </a:fld>
            <a:endParaRPr lang="en-US" altLang="ja-JP"/>
          </a:p>
        </p:txBody>
      </p:sp>
    </p:spTree>
    <p:extLst>
      <p:ext uri="{BB962C8B-B14F-4D97-AF65-F5344CB8AC3E}">
        <p14:creationId xmlns:p14="http://schemas.microsoft.com/office/powerpoint/2010/main" val="295929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kumimoji="1" lang="ja-JP" altLang="en-US" sz="1800" dirty="0"/>
              <a:t>目次</a:t>
            </a:r>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4" name="テキスト ボックス 3">
            <a:extLst>
              <a:ext uri="{FF2B5EF4-FFF2-40B4-BE49-F238E27FC236}">
                <a16:creationId xmlns:a16="http://schemas.microsoft.com/office/drawing/2014/main" id="{AF542319-4CC8-4909-A176-AB36BAD6E2B4}"/>
              </a:ext>
            </a:extLst>
          </p:cNvPr>
          <p:cNvSpPr txBox="1"/>
          <p:nvPr/>
        </p:nvSpPr>
        <p:spPr>
          <a:xfrm>
            <a:off x="188640" y="1259632"/>
            <a:ext cx="6192688" cy="7478970"/>
          </a:xfrm>
          <a:prstGeom prst="rect">
            <a:avLst/>
          </a:prstGeom>
          <a:noFill/>
          <a:ln>
            <a:solidFill>
              <a:schemeClr val="bg1">
                <a:lumMod val="50000"/>
              </a:schemeClr>
            </a:solid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１：本ガイドラインの位置づけ</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r>
              <a:rPr kumimoji="1" lang="en-US" altLang="ja-JP" sz="1600" dirty="0">
                <a:latin typeface="メイリオ" panose="020B0604030504040204" pitchFamily="50" charset="-128"/>
                <a:ea typeface="メイリオ" panose="020B0604030504040204" pitchFamily="50" charset="-128"/>
              </a:rPr>
              <a:t>p.</a:t>
            </a:r>
            <a:r>
              <a:rPr kumimoji="1" lang="ja-JP" altLang="en-US" sz="1600" dirty="0">
                <a:latin typeface="メイリオ" panose="020B0604030504040204" pitchFamily="50" charset="-128"/>
                <a:ea typeface="メイリオ" panose="020B0604030504040204" pitchFamily="50" charset="-128"/>
              </a:rPr>
              <a:t>〇〇</a:t>
            </a:r>
            <a:endParaRPr kumimoji="1" lang="en-US" altLang="ja-JP" sz="1600" dirty="0">
              <a:latin typeface="メイリオ" panose="020B0604030504040204" pitchFamily="50" charset="-128"/>
              <a:ea typeface="メイリオ" panose="020B0604030504040204" pitchFamily="50" charset="-128"/>
            </a:endParaRPr>
          </a:p>
          <a:p>
            <a:pPr algn="l"/>
            <a:endParaRPr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２：</a:t>
            </a:r>
            <a:r>
              <a:rPr lang="en-US" altLang="ja-JP" sz="1600" dirty="0">
                <a:latin typeface="メイリオ" panose="020B0604030504040204" pitchFamily="50" charset="-128"/>
                <a:ea typeface="メイリオ" panose="020B0604030504040204" pitchFamily="50" charset="-128"/>
              </a:rPr>
              <a:t>Web</a:t>
            </a:r>
            <a:r>
              <a:rPr lang="ja-JP" altLang="en-US" sz="1600" dirty="0">
                <a:latin typeface="メイリオ" panose="020B0604030504040204" pitchFamily="50" charset="-128"/>
                <a:ea typeface="メイリオ" panose="020B0604030504040204" pitchFamily="50" charset="-128"/>
              </a:rPr>
              <a:t>コンテンツの目的と役割</a:t>
            </a:r>
            <a:r>
              <a:rPr lang="en-US" altLang="ja-JP" sz="1600" dirty="0">
                <a:latin typeface="メイリオ" panose="020B0604030504040204" pitchFamily="50" charset="-128"/>
                <a:ea typeface="メイリオ" panose="020B0604030504040204" pitchFamily="50" charset="-128"/>
              </a:rPr>
              <a:t>	</a:t>
            </a:r>
          </a:p>
          <a:p>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（１）目的</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（２）役割</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３：</a:t>
            </a:r>
            <a:r>
              <a:rPr lang="en-US" altLang="ja-JP" sz="1600" dirty="0">
                <a:latin typeface="メイリオ" panose="020B0604030504040204" pitchFamily="50" charset="-128"/>
                <a:ea typeface="メイリオ" panose="020B0604030504040204" pitchFamily="50" charset="-128"/>
              </a:rPr>
              <a:t>Web</a:t>
            </a:r>
            <a:r>
              <a:rPr lang="ja-JP" altLang="en-US" sz="1600" dirty="0">
                <a:latin typeface="メイリオ" panose="020B0604030504040204" pitchFamily="50" charset="-128"/>
                <a:ea typeface="メイリオ" panose="020B0604030504040204" pitchFamily="50" charset="-128"/>
              </a:rPr>
              <a:t>コンテンツの制作手順</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４：</a:t>
            </a:r>
            <a:r>
              <a:rPr lang="en-US" altLang="ja-JP" sz="1600" dirty="0">
                <a:latin typeface="メイリオ" panose="020B0604030504040204" pitchFamily="50" charset="-128"/>
                <a:ea typeface="メイリオ" panose="020B0604030504040204" pitchFamily="50" charset="-128"/>
              </a:rPr>
              <a:t>Web</a:t>
            </a:r>
            <a:r>
              <a:rPr lang="ja-JP" altLang="en-US" sz="1600" dirty="0">
                <a:latin typeface="メイリオ" panose="020B0604030504040204" pitchFamily="50" charset="-128"/>
                <a:ea typeface="メイリオ" panose="020B0604030504040204" pitchFamily="50" charset="-128"/>
              </a:rPr>
              <a:t>コンテンツの企画</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５：構成案の設計</a:t>
            </a:r>
            <a:r>
              <a:rPr lang="en-US" altLang="ja-JP" sz="1600" dirty="0">
                <a:latin typeface="メイリオ" panose="020B0604030504040204" pitchFamily="50" charset="-128"/>
                <a:ea typeface="メイリオ" panose="020B0604030504040204" pitchFamily="50" charset="-128"/>
              </a:rPr>
              <a:t>	</a:t>
            </a:r>
          </a:p>
          <a:p>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（１）構成案の概要</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（２）構成案のサンプル</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６：</a:t>
            </a:r>
            <a:r>
              <a:rPr lang="en-US" altLang="ja-JP" sz="1600" dirty="0">
                <a:latin typeface="メイリオ" panose="020B0604030504040204" pitchFamily="50" charset="-128"/>
                <a:ea typeface="メイリオ" panose="020B0604030504040204" pitchFamily="50" charset="-128"/>
              </a:rPr>
              <a:t>Web</a:t>
            </a:r>
            <a:r>
              <a:rPr lang="ja-JP" altLang="en-US" sz="1600" dirty="0">
                <a:latin typeface="メイリオ" panose="020B0604030504040204" pitchFamily="50" charset="-128"/>
                <a:ea typeface="メイリオ" panose="020B0604030504040204" pitchFamily="50" charset="-128"/>
              </a:rPr>
              <a:t>コンテンツの執筆</a:t>
            </a:r>
            <a:endParaRPr lang="en-US" altLang="ja-JP" sz="1600" dirty="0">
              <a:latin typeface="メイリオ" panose="020B0604030504040204" pitchFamily="50" charset="-128"/>
              <a:ea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（１）すべてに共通する書き方</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２</a:t>
            </a:r>
            <a:r>
              <a:rPr kumimoji="1" lang="ja-JP" altLang="en-US" sz="1600" dirty="0">
                <a:latin typeface="メイリオ" panose="020B0604030504040204" pitchFamily="50" charset="-128"/>
                <a:ea typeface="メイリオ" panose="020B0604030504040204" pitchFamily="50" charset="-128"/>
              </a:rPr>
              <a:t>）大見出しの書き方</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（３）序論の書き方</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（４）本論の書き方</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（５）結論の書き方</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７：表記ルール</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pPr algn="l"/>
            <a:endParaRPr kumimoji="1"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８：チェックリスト</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lang="en-US" altLang="ja-JP" sz="1600" dirty="0">
              <a:latin typeface="メイリオ" panose="020B0604030504040204" pitchFamily="50" charset="-128"/>
              <a:ea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９：</a:t>
            </a:r>
            <a:r>
              <a:rPr lang="en-US" altLang="ja-JP" sz="1600" dirty="0">
                <a:latin typeface="メイリオ" panose="020B0604030504040204" pitchFamily="50" charset="-128"/>
                <a:ea typeface="メイリオ" panose="020B0604030504040204" pitchFamily="50" charset="-128"/>
              </a:rPr>
              <a:t>Web</a:t>
            </a:r>
            <a:r>
              <a:rPr lang="ja-JP" altLang="en-US" sz="1600" dirty="0">
                <a:latin typeface="メイリオ" panose="020B0604030504040204" pitchFamily="50" charset="-128"/>
                <a:ea typeface="メイリオ" panose="020B0604030504040204" pitchFamily="50" charset="-128"/>
              </a:rPr>
              <a:t>コンテンツのサンプル</a:t>
            </a:r>
            <a:r>
              <a:rPr lang="en-US" altLang="ja-JP" sz="1600"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rPr>
              <a:t>p.</a:t>
            </a:r>
            <a:r>
              <a:rPr lang="ja-JP" altLang="en-US" sz="1600" dirty="0">
                <a:latin typeface="メイリオ" panose="020B0604030504040204" pitchFamily="50" charset="-128"/>
                <a:ea typeface="メイリオ" panose="020B0604030504040204" pitchFamily="50" charset="-128"/>
              </a:rPr>
              <a:t>〇〇</a:t>
            </a:r>
            <a:endParaRPr kumimoji="1" lang="ja-JP" altLang="en-US" sz="1600" dirty="0">
              <a:latin typeface="メイリオ" panose="020B0604030504040204" pitchFamily="50" charset="-128"/>
              <a:ea typeface="メイリオ" panose="020B0604030504040204" pitchFamily="50" charset="-128"/>
            </a:endParaRPr>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2</a:t>
            </a:fld>
            <a:endParaRPr lang="en-US" altLang="ja-JP"/>
          </a:p>
        </p:txBody>
      </p:sp>
    </p:spTree>
    <p:extLst>
      <p:ext uri="{BB962C8B-B14F-4D97-AF65-F5344CB8AC3E}">
        <p14:creationId xmlns:p14="http://schemas.microsoft.com/office/powerpoint/2010/main" val="307967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１：本ガイドラインの位置づけ</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3</a:t>
            </a:fld>
            <a:endParaRPr lang="en-US" altLang="ja-JP"/>
          </a:p>
        </p:txBody>
      </p:sp>
      <p:pic>
        <p:nvPicPr>
          <p:cNvPr id="4" name="図 3">
            <a:extLst>
              <a:ext uri="{FF2B5EF4-FFF2-40B4-BE49-F238E27FC236}">
                <a16:creationId xmlns:a16="http://schemas.microsoft.com/office/drawing/2014/main" id="{CFCDC09C-AD68-466F-B97C-AEAEC8AC29C9}"/>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3BE67625-4B5C-44D4-8D36-E687AD1B9916}"/>
              </a:ext>
            </a:extLst>
          </p:cNvPr>
          <p:cNvSpPr txBox="1"/>
          <p:nvPr/>
        </p:nvSpPr>
        <p:spPr>
          <a:xfrm>
            <a:off x="275791" y="3131840"/>
            <a:ext cx="6393569" cy="2893100"/>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◆本ガイドラインは、当社公式サイトおよび事業サイトに掲載する記事の執筆担当者向けに制作しました。</a:t>
            </a:r>
          </a:p>
          <a:p>
            <a:endParaRPr lang="ja-JP" altLang="en-US"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◆本ガイドラインを参照することにより、記事執筆に関わるすべての人が、均質な文章を書けるようになることを目的としています。</a:t>
            </a:r>
          </a:p>
          <a:p>
            <a:endParaRPr lang="ja-JP" altLang="en-US"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◆以下の２つが達成されることが、本ガイドラインの成果です。</a:t>
            </a:r>
          </a:p>
          <a:p>
            <a:endParaRPr lang="ja-JP" altLang="en-US"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（１）当社公式サイトおよび事業サイトに掲載されるすべての記事が、同じブランドイメージで統一されること</a:t>
            </a:r>
          </a:p>
          <a:p>
            <a:endParaRPr lang="ja-JP" altLang="en-US"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（２）当社公式サイトおよび事業サイトに掲載されるすべての記事が、「伝えたい人に」「伝わる」ものになること</a:t>
            </a:r>
            <a:endParaRPr kumimoji="1" lang="ja-JP" altLang="en-US" sz="14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3C14F043-0F80-4090-B985-57D4F6A546F8}"/>
              </a:ext>
            </a:extLst>
          </p:cNvPr>
          <p:cNvSpPr txBox="1"/>
          <p:nvPr/>
        </p:nvSpPr>
        <p:spPr>
          <a:xfrm>
            <a:off x="940140" y="1596428"/>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ガイドラインの対象者・目的などを記載します。</a:t>
            </a:r>
          </a:p>
        </p:txBody>
      </p:sp>
      <p:sp>
        <p:nvSpPr>
          <p:cNvPr id="10" name="テキスト ボックス 9">
            <a:extLst>
              <a:ext uri="{FF2B5EF4-FFF2-40B4-BE49-F238E27FC236}">
                <a16:creationId xmlns:a16="http://schemas.microsoft.com/office/drawing/2014/main" id="{7D9DAEFC-E797-46C8-B410-3F1E8AF2575A}"/>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1" name="波線 10">
            <a:extLst>
              <a:ext uri="{FF2B5EF4-FFF2-40B4-BE49-F238E27FC236}">
                <a16:creationId xmlns:a16="http://schemas.microsoft.com/office/drawing/2014/main" id="{047C7019-E944-42B9-91E3-D489EC37C721}"/>
              </a:ext>
            </a:extLst>
          </p:cNvPr>
          <p:cNvSpPr/>
          <p:nvPr/>
        </p:nvSpPr>
        <p:spPr bwMode="auto">
          <a:xfrm>
            <a:off x="275792" y="6001111"/>
            <a:ext cx="6393568" cy="285749"/>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2" name="図 11">
            <a:extLst>
              <a:ext uri="{FF2B5EF4-FFF2-40B4-BE49-F238E27FC236}">
                <a16:creationId xmlns:a16="http://schemas.microsoft.com/office/drawing/2014/main" id="{1577183D-B281-4F83-83F1-F1109667239C}"/>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340835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２：</a:t>
            </a:r>
            <a:r>
              <a:rPr lang="en-US" altLang="ja-JP" sz="1800" dirty="0"/>
              <a:t>Web</a:t>
            </a:r>
            <a:r>
              <a:rPr lang="ja-JP" altLang="en-US" sz="1800" dirty="0"/>
              <a:t>コンテンツの目的と役割（１）目的</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4</a:t>
            </a:fld>
            <a:endParaRPr lang="en-US" altLang="ja-JP"/>
          </a:p>
        </p:txBody>
      </p:sp>
      <p:pic>
        <p:nvPicPr>
          <p:cNvPr id="5" name="図 4">
            <a:extLst>
              <a:ext uri="{FF2B5EF4-FFF2-40B4-BE49-F238E27FC236}">
                <a16:creationId xmlns:a16="http://schemas.microsoft.com/office/drawing/2014/main" id="{416937C6-78AE-41B2-97D7-B107474CFAE3}"/>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FECEBF16-40AA-4E2B-B203-0B982B8CD5A4}"/>
              </a:ext>
            </a:extLst>
          </p:cNvPr>
          <p:cNvSpPr txBox="1"/>
          <p:nvPr/>
        </p:nvSpPr>
        <p:spPr>
          <a:xfrm>
            <a:off x="404664" y="3061700"/>
            <a:ext cx="6264696" cy="5109091"/>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コンテンツの目的は、対象者によって異なります。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（１）当社をご存じない方向け（非認知層）</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⇒当社の存在・製品・サービスを知っていただくことが目的です。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（２）当社の存在・製品・サービスは知っているけれど、まだあまり関心は持っていない方向け（認知層）</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⇒当社の製品・サービスに関心を持っていただくことが目的です。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（３）当社の存在・製品・サービスに興味は持っているけれど、まだ導入検討はされていない方向け（興味関心層）</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⇒当社の製品・サービスの導入を検討するようになっていただくことが目的です。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（４）当社の製品・サービスの導入を検討されている方向け（比較検討層）</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⇒当社の製品・サービスを選んでいただくことが目的です。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記事を執筆する前に、目的を明確にしましょう。</a:t>
            </a:r>
          </a:p>
        </p:txBody>
      </p:sp>
      <p:sp>
        <p:nvSpPr>
          <p:cNvPr id="9" name="テキスト ボックス 8">
            <a:extLst>
              <a:ext uri="{FF2B5EF4-FFF2-40B4-BE49-F238E27FC236}">
                <a16:creationId xmlns:a16="http://schemas.microsoft.com/office/drawing/2014/main" id="{7A3AB71B-D32C-46F4-B76C-1D1AD7ECDA6D}"/>
              </a:ext>
            </a:extLst>
          </p:cNvPr>
          <p:cNvSpPr txBox="1"/>
          <p:nvPr/>
        </p:nvSpPr>
        <p:spPr>
          <a:xfrm>
            <a:off x="940140" y="1596428"/>
            <a:ext cx="572922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執筆者に共通認識を持っていただくために、改めて</a:t>
            </a:r>
            <a:r>
              <a:rPr kumimoji="1" lang="en-US" altLang="ja-JP" sz="1600" dirty="0">
                <a:latin typeface="メイリオ" panose="020B0604030504040204" pitchFamily="50" charset="-128"/>
                <a:ea typeface="メイリオ" panose="020B0604030504040204" pitchFamily="50" charset="-128"/>
              </a:rPr>
              <a:t>Web</a:t>
            </a:r>
            <a:r>
              <a:rPr kumimoji="1" lang="ja-JP" altLang="en-US" sz="1600" dirty="0">
                <a:latin typeface="メイリオ" panose="020B0604030504040204" pitchFamily="50" charset="-128"/>
                <a:ea typeface="メイリオ" panose="020B0604030504040204" pitchFamily="50" charset="-128"/>
              </a:rPr>
              <a:t>コンテンツの目的を記載します。</a:t>
            </a:r>
          </a:p>
        </p:txBody>
      </p:sp>
      <p:sp>
        <p:nvSpPr>
          <p:cNvPr id="10" name="テキスト ボックス 9">
            <a:extLst>
              <a:ext uri="{FF2B5EF4-FFF2-40B4-BE49-F238E27FC236}">
                <a16:creationId xmlns:a16="http://schemas.microsoft.com/office/drawing/2014/main" id="{CB127234-B3BC-4C8D-A7BA-02363A4AD47D}"/>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1" name="波線 10">
            <a:extLst>
              <a:ext uri="{FF2B5EF4-FFF2-40B4-BE49-F238E27FC236}">
                <a16:creationId xmlns:a16="http://schemas.microsoft.com/office/drawing/2014/main" id="{E79878DF-01E5-4DB1-B7D6-0F74A096E047}"/>
              </a:ext>
            </a:extLst>
          </p:cNvPr>
          <p:cNvSpPr/>
          <p:nvPr/>
        </p:nvSpPr>
        <p:spPr bwMode="auto">
          <a:xfrm>
            <a:off x="404664" y="8076234"/>
            <a:ext cx="6264696" cy="355306"/>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7398AABF-3989-42CA-90D2-6D4254B1C955}"/>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301669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２：</a:t>
            </a:r>
            <a:r>
              <a:rPr lang="en-US" altLang="ja-JP" sz="1800" dirty="0"/>
              <a:t>Web</a:t>
            </a:r>
            <a:r>
              <a:rPr lang="ja-JP" altLang="en-US" sz="1800" dirty="0"/>
              <a:t>コンテンツの目的と役割（２）役割</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a:xfrm>
            <a:off x="476672" y="8534400"/>
            <a:ext cx="6192688" cy="285749"/>
          </a:xfrm>
        </p:spPr>
        <p:txBody>
          <a:bodyPr/>
          <a:lstStyle/>
          <a:p>
            <a:pPr algn="l"/>
            <a:r>
              <a:rPr lang="en-US" altLang="ja-JP" dirty="0"/>
              <a:t>※SEO</a:t>
            </a:r>
            <a:r>
              <a:rPr lang="ja-JP" altLang="en-US" dirty="0"/>
              <a:t>（</a:t>
            </a:r>
            <a:r>
              <a:rPr lang="en-US" altLang="ja-JP" dirty="0"/>
              <a:t> Search Engine Optimization, </a:t>
            </a:r>
            <a:r>
              <a:rPr lang="ja-JP" altLang="en-US" dirty="0"/>
              <a:t>検索エンジン最適化）：　詳細については、別途研修会を開催して、理解を深めることをお勧めします。</a:t>
            </a:r>
          </a:p>
        </p:txBody>
      </p:sp>
      <p:pic>
        <p:nvPicPr>
          <p:cNvPr id="5" name="図 4">
            <a:extLst>
              <a:ext uri="{FF2B5EF4-FFF2-40B4-BE49-F238E27FC236}">
                <a16:creationId xmlns:a16="http://schemas.microsoft.com/office/drawing/2014/main" id="{416937C6-78AE-41B2-97D7-B107474CFAE3}"/>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FECEBF16-40AA-4E2B-B203-0B982B8CD5A4}"/>
              </a:ext>
            </a:extLst>
          </p:cNvPr>
          <p:cNvSpPr txBox="1"/>
          <p:nvPr/>
        </p:nvSpPr>
        <p:spPr>
          <a:xfrm>
            <a:off x="476672" y="2781500"/>
            <a:ext cx="6192688" cy="5478423"/>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コンテンツに求められる役割は、主に以下の４つです。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（１）集客</a:t>
            </a:r>
            <a:endParaRPr lang="en-US" altLang="ja-JP" sz="1400" dirty="0">
              <a:latin typeface="メイリオ" panose="020B0604030504040204" pitchFamily="50" charset="-128"/>
              <a:ea typeface="メイリオ" panose="020B0604030504040204" pitchFamily="50" charset="-128"/>
            </a:endParaRPr>
          </a:p>
          <a:p>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サイトに集客するという役割です。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非認知層／認知層／興味関心層／比較検討層それぞれの課題感に応じた検索キーワードを想定し、</a:t>
            </a:r>
            <a:r>
              <a:rPr lang="en-US" altLang="ja-JP" sz="1400" dirty="0">
                <a:latin typeface="メイリオ" panose="020B0604030504040204" pitchFamily="50" charset="-128"/>
                <a:ea typeface="メイリオ" panose="020B0604030504040204" pitchFamily="50" charset="-128"/>
              </a:rPr>
              <a:t>SEO</a:t>
            </a: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 ※ </a:t>
            </a:r>
            <a:r>
              <a:rPr lang="ja-JP" altLang="en-US" sz="1400" dirty="0">
                <a:latin typeface="メイリオ" panose="020B0604030504040204" pitchFamily="50" charset="-128"/>
                <a:ea typeface="メイリオ" panose="020B0604030504040204" pitchFamily="50" charset="-128"/>
              </a:rPr>
              <a:t>）対策を行ってください。</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（２）伝達</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読者の課題解決に役立つ情報を、しっかりと伝えるという役割です。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そのためには、読みやすくわかりやすく書くというスキル　および　対象者の課題感にマッチした記事を執筆するというスキルが必要になります。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（３）回遊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１つの記事だけで終わらせずに、関連する他の記事も読んでいただくという役割です。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そのためには、回遊させやすい</a:t>
            </a:r>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デザインにしておくことも重要です。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（４）メールアドレスの獲得</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記事を読むだけで終わらせずに、資料をダウンロードしていただいたり、セミナーに申し込んでいただいたりするという役割です。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メールアドレスを獲得することによって、当社側からコンタクトをとることが可能になります。</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記事を執筆する前に、役割を明確にしましょう。</a:t>
            </a:r>
            <a:endParaRPr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7A3AB71B-D32C-46F4-B76C-1D1AD7ECDA6D}"/>
              </a:ext>
            </a:extLst>
          </p:cNvPr>
          <p:cNvSpPr txBox="1"/>
          <p:nvPr/>
        </p:nvSpPr>
        <p:spPr>
          <a:xfrm>
            <a:off x="940140" y="1596428"/>
            <a:ext cx="5729220" cy="584775"/>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執筆者に共通認識を持っていただくために、改めて</a:t>
            </a:r>
            <a:r>
              <a:rPr kumimoji="1" lang="en-US" altLang="ja-JP" sz="1600" dirty="0">
                <a:latin typeface="メイリオ" panose="020B0604030504040204" pitchFamily="50" charset="-128"/>
                <a:ea typeface="メイリオ" panose="020B0604030504040204" pitchFamily="50" charset="-128"/>
              </a:rPr>
              <a:t>Web</a:t>
            </a:r>
            <a:r>
              <a:rPr kumimoji="1" lang="ja-JP" altLang="en-US" sz="1600" dirty="0">
                <a:latin typeface="メイリオ" panose="020B0604030504040204" pitchFamily="50" charset="-128"/>
                <a:ea typeface="メイリオ" panose="020B0604030504040204" pitchFamily="50" charset="-128"/>
              </a:rPr>
              <a:t>コンテンツの役割を記載します。</a:t>
            </a:r>
          </a:p>
        </p:txBody>
      </p:sp>
      <p:sp>
        <p:nvSpPr>
          <p:cNvPr id="10" name="テキスト ボックス 9">
            <a:extLst>
              <a:ext uri="{FF2B5EF4-FFF2-40B4-BE49-F238E27FC236}">
                <a16:creationId xmlns:a16="http://schemas.microsoft.com/office/drawing/2014/main" id="{CB127234-B3BC-4C8D-A7BA-02363A4AD47D}"/>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1" name="波線 10">
            <a:extLst>
              <a:ext uri="{FF2B5EF4-FFF2-40B4-BE49-F238E27FC236}">
                <a16:creationId xmlns:a16="http://schemas.microsoft.com/office/drawing/2014/main" id="{E92EC9FC-822D-403A-B970-F9CBB0A8F986}"/>
              </a:ext>
            </a:extLst>
          </p:cNvPr>
          <p:cNvSpPr/>
          <p:nvPr/>
        </p:nvSpPr>
        <p:spPr bwMode="auto">
          <a:xfrm>
            <a:off x="476672" y="8144545"/>
            <a:ext cx="6192688" cy="276361"/>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51AEFE5B-5FCB-473D-B955-3F25B392E086}"/>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373469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３：</a:t>
            </a:r>
            <a:r>
              <a:rPr lang="en-US" altLang="ja-JP" sz="1800" dirty="0"/>
              <a:t>Web</a:t>
            </a:r>
            <a:r>
              <a:rPr lang="ja-JP" altLang="en-US" sz="1800" dirty="0"/>
              <a:t>コンテンツの制作手順</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6</a:t>
            </a:fld>
            <a:endParaRPr lang="en-US" altLang="ja-JP"/>
          </a:p>
        </p:txBody>
      </p:sp>
      <p:pic>
        <p:nvPicPr>
          <p:cNvPr id="5" name="図 4">
            <a:extLst>
              <a:ext uri="{FF2B5EF4-FFF2-40B4-BE49-F238E27FC236}">
                <a16:creationId xmlns:a16="http://schemas.microsoft.com/office/drawing/2014/main" id="{2F561F75-E45D-467D-8C97-3B6AEA599D50}"/>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5A407E4B-E2E3-4248-9850-E631BB44CD51}"/>
              </a:ext>
            </a:extLst>
          </p:cNvPr>
          <p:cNvSpPr txBox="1"/>
          <p:nvPr/>
        </p:nvSpPr>
        <p:spPr>
          <a:xfrm>
            <a:off x="940140" y="1596428"/>
            <a:ext cx="5729220"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記事執筆の手順を記載します。</a:t>
            </a:r>
          </a:p>
        </p:txBody>
      </p:sp>
      <p:sp>
        <p:nvSpPr>
          <p:cNvPr id="9" name="テキスト ボックス 8">
            <a:extLst>
              <a:ext uri="{FF2B5EF4-FFF2-40B4-BE49-F238E27FC236}">
                <a16:creationId xmlns:a16="http://schemas.microsoft.com/office/drawing/2014/main" id="{83B3E476-2BB2-4FF4-91D1-9C95CFF8A372}"/>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4" name="吹き出し: 下矢印 3">
            <a:extLst>
              <a:ext uri="{FF2B5EF4-FFF2-40B4-BE49-F238E27FC236}">
                <a16:creationId xmlns:a16="http://schemas.microsoft.com/office/drawing/2014/main" id="{9EA19B17-8B16-4C62-8F3C-45EC94DDD39F}"/>
              </a:ext>
            </a:extLst>
          </p:cNvPr>
          <p:cNvSpPr/>
          <p:nvPr/>
        </p:nvSpPr>
        <p:spPr bwMode="auto">
          <a:xfrm>
            <a:off x="620591" y="2935921"/>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企画会議</a:t>
            </a:r>
          </a:p>
        </p:txBody>
      </p:sp>
      <p:sp>
        <p:nvSpPr>
          <p:cNvPr id="11" name="吹き出し: 下矢印 10">
            <a:extLst>
              <a:ext uri="{FF2B5EF4-FFF2-40B4-BE49-F238E27FC236}">
                <a16:creationId xmlns:a16="http://schemas.microsoft.com/office/drawing/2014/main" id="{D1DC9B11-E2D1-4201-96DB-89CA3CEECB14}"/>
              </a:ext>
            </a:extLst>
          </p:cNvPr>
          <p:cNvSpPr/>
          <p:nvPr/>
        </p:nvSpPr>
        <p:spPr bwMode="auto">
          <a:xfrm>
            <a:off x="620591" y="3601997"/>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構成案設計（</a:t>
            </a: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営業日以内）</a:t>
            </a:r>
          </a:p>
        </p:txBody>
      </p:sp>
      <p:sp>
        <p:nvSpPr>
          <p:cNvPr id="12" name="吹き出し: 下矢印 11">
            <a:extLst>
              <a:ext uri="{FF2B5EF4-FFF2-40B4-BE49-F238E27FC236}">
                <a16:creationId xmlns:a16="http://schemas.microsoft.com/office/drawing/2014/main" id="{23D94621-9D5E-47A6-B859-32988768DA5B}"/>
              </a:ext>
            </a:extLst>
          </p:cNvPr>
          <p:cNvSpPr/>
          <p:nvPr/>
        </p:nvSpPr>
        <p:spPr bwMode="auto">
          <a:xfrm>
            <a:off x="620591" y="4245360"/>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上長チェック（</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3" name="吹き出し: 下矢印 12">
            <a:extLst>
              <a:ext uri="{FF2B5EF4-FFF2-40B4-BE49-F238E27FC236}">
                <a16:creationId xmlns:a16="http://schemas.microsoft.com/office/drawing/2014/main" id="{B7107857-00A5-44B8-8B1E-B13E26588FDF}"/>
              </a:ext>
            </a:extLst>
          </p:cNvPr>
          <p:cNvSpPr/>
          <p:nvPr/>
        </p:nvSpPr>
        <p:spPr bwMode="auto">
          <a:xfrm>
            <a:off x="620591" y="4883072"/>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構成案修正・原稿第</a:t>
            </a:r>
            <a:r>
              <a:rPr kumimoji="1" lang="en-US" altLang="ja-JP" sz="1400" dirty="0">
                <a:latin typeface="メイリオ" panose="020B0604030504040204" pitchFamily="50" charset="-128"/>
                <a:ea typeface="メイリオ" panose="020B0604030504040204" pitchFamily="50" charset="-128"/>
              </a:rPr>
              <a:t>1</a:t>
            </a:r>
            <a:r>
              <a:rPr lang="ja-JP" altLang="en-US" sz="1400" dirty="0">
                <a:latin typeface="メイリオ" panose="020B0604030504040204" pitchFamily="50" charset="-128"/>
                <a:ea typeface="メイリオ" panose="020B0604030504040204" pitchFamily="50" charset="-128"/>
              </a:rPr>
              <a:t>稿執筆（</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4" name="吹き出し: 下矢印 13">
            <a:extLst>
              <a:ext uri="{FF2B5EF4-FFF2-40B4-BE49-F238E27FC236}">
                <a16:creationId xmlns:a16="http://schemas.microsoft.com/office/drawing/2014/main" id="{BEB8C843-6703-4A0E-A933-44BAA0DC65DB}"/>
              </a:ext>
            </a:extLst>
          </p:cNvPr>
          <p:cNvSpPr/>
          <p:nvPr/>
        </p:nvSpPr>
        <p:spPr bwMode="auto">
          <a:xfrm>
            <a:off x="620591" y="5529114"/>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校正者チェック（</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5" name="吹き出し: 下矢印 14">
            <a:extLst>
              <a:ext uri="{FF2B5EF4-FFF2-40B4-BE49-F238E27FC236}">
                <a16:creationId xmlns:a16="http://schemas.microsoft.com/office/drawing/2014/main" id="{3A7401D6-A8D4-4377-8E2A-2F39FD91BDCC}"/>
              </a:ext>
            </a:extLst>
          </p:cNvPr>
          <p:cNvSpPr/>
          <p:nvPr/>
        </p:nvSpPr>
        <p:spPr bwMode="auto">
          <a:xfrm>
            <a:off x="620591" y="6171836"/>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修正・原稿第２</a:t>
            </a:r>
            <a:r>
              <a:rPr lang="ja-JP" altLang="en-US" sz="1400" dirty="0">
                <a:latin typeface="メイリオ" panose="020B0604030504040204" pitchFamily="50" charset="-128"/>
                <a:ea typeface="メイリオ" panose="020B0604030504040204" pitchFamily="50" charset="-128"/>
              </a:rPr>
              <a:t>稿執筆（</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6" name="吹き出し: 下矢印 15">
            <a:extLst>
              <a:ext uri="{FF2B5EF4-FFF2-40B4-BE49-F238E27FC236}">
                <a16:creationId xmlns:a16="http://schemas.microsoft.com/office/drawing/2014/main" id="{1686E65D-4100-46BA-B954-71BF7125F951}"/>
              </a:ext>
            </a:extLst>
          </p:cNvPr>
          <p:cNvSpPr/>
          <p:nvPr/>
        </p:nvSpPr>
        <p:spPr bwMode="auto">
          <a:xfrm>
            <a:off x="620591" y="6814558"/>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広報チェック（</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7" name="吹き出し: 下矢印 16">
            <a:extLst>
              <a:ext uri="{FF2B5EF4-FFF2-40B4-BE49-F238E27FC236}">
                <a16:creationId xmlns:a16="http://schemas.microsoft.com/office/drawing/2014/main" id="{E27785A3-6D5A-40CC-931A-A59EB319DFF1}"/>
              </a:ext>
            </a:extLst>
          </p:cNvPr>
          <p:cNvSpPr/>
          <p:nvPr/>
        </p:nvSpPr>
        <p:spPr bwMode="auto">
          <a:xfrm>
            <a:off x="620591" y="7455744"/>
            <a:ext cx="5631864" cy="654736"/>
          </a:xfrm>
          <a:prstGeom prst="downArrowCallou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修正・最終稿</a:t>
            </a:r>
            <a:r>
              <a:rPr lang="ja-JP" altLang="en-US" sz="1400" dirty="0">
                <a:latin typeface="メイリオ" panose="020B0604030504040204" pitchFamily="50" charset="-128"/>
                <a:ea typeface="メイリオ" panose="020B0604030504040204" pitchFamily="50" charset="-128"/>
              </a:rPr>
              <a:t>執筆・</a:t>
            </a:r>
            <a:r>
              <a:rPr kumimoji="1" lang="en-US" altLang="ja-JP" sz="1400" dirty="0">
                <a:latin typeface="メイリオ" panose="020B0604030504040204" pitchFamily="50" charset="-128"/>
                <a:ea typeface="メイリオ" panose="020B0604030504040204" pitchFamily="50" charset="-128"/>
              </a:rPr>
              <a:t>Web</a:t>
            </a:r>
            <a:r>
              <a:rPr kumimoji="1" lang="ja-JP" altLang="en-US" sz="1400" dirty="0">
                <a:latin typeface="メイリオ" panose="020B0604030504040204" pitchFamily="50" charset="-128"/>
                <a:ea typeface="メイリオ" panose="020B0604030504040204" pitchFamily="50" charset="-128"/>
              </a:rPr>
              <a:t>チーム</a:t>
            </a:r>
            <a:r>
              <a:rPr lang="ja-JP" altLang="en-US" sz="1400" dirty="0">
                <a:latin typeface="メイリオ" panose="020B0604030504040204" pitchFamily="50" charset="-128"/>
                <a:ea typeface="メイリオ" panose="020B0604030504040204" pitchFamily="50" charset="-128"/>
              </a:rPr>
              <a:t>に送信（</a:t>
            </a:r>
            <a:r>
              <a:rPr lang="en-US" altLang="ja-JP" sz="1400" dirty="0">
                <a:latin typeface="メイリオ" panose="020B0604030504040204" pitchFamily="50" charset="-128"/>
                <a:ea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rPr>
              <a:t>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18DED662-A03E-4267-8DFD-8B6C3DFD7CD1}"/>
              </a:ext>
            </a:extLst>
          </p:cNvPr>
          <p:cNvSpPr/>
          <p:nvPr/>
        </p:nvSpPr>
        <p:spPr bwMode="auto">
          <a:xfrm>
            <a:off x="620591" y="8108309"/>
            <a:ext cx="5656806" cy="388803"/>
          </a:xfrm>
          <a:prstGeom prst="rect">
            <a:avLst/>
          </a:prstGeom>
          <a:noFill/>
          <a:ln w="22225" algn="ctr">
            <a:solidFill>
              <a:schemeClr val="accent5">
                <a:lumMod val="90000"/>
              </a:schemeClr>
            </a:solidFill>
            <a:round/>
            <a:headEnd/>
            <a:tailEnd/>
          </a:ln>
        </p:spPr>
        <p:txBody>
          <a:bodyPr rtlCol="0" anchor="ctr"/>
          <a:lstStyle/>
          <a:p>
            <a:pPr algn="ctr"/>
            <a:r>
              <a:rPr kumimoji="1" lang="en-US" altLang="ja-JP" sz="1400" dirty="0">
                <a:latin typeface="メイリオ" panose="020B0604030504040204" pitchFamily="50" charset="-128"/>
                <a:ea typeface="メイリオ" panose="020B0604030504040204" pitchFamily="50" charset="-128"/>
              </a:rPr>
              <a:t>Web</a:t>
            </a:r>
            <a:r>
              <a:rPr kumimoji="1" lang="ja-JP" altLang="en-US" sz="1400" dirty="0">
                <a:latin typeface="メイリオ" panose="020B0604030504040204" pitchFamily="50" charset="-128"/>
                <a:ea typeface="メイリオ" panose="020B0604030504040204" pitchFamily="50" charset="-128"/>
              </a:rPr>
              <a:t>掲載／</a:t>
            </a:r>
            <a:r>
              <a:rPr lang="ja-JP" altLang="en-US" sz="1400" dirty="0">
                <a:latin typeface="メイリオ" panose="020B0604030504040204" pitchFamily="50" charset="-128"/>
                <a:ea typeface="メイリオ" panose="020B0604030504040204" pitchFamily="50" charset="-128"/>
              </a:rPr>
              <a:t>掲載確認（３営業日以内）</a:t>
            </a:r>
            <a:endParaRPr kumimoji="1" lang="ja-JP" altLang="en-US" sz="1400"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943BDBCC-BDC7-41F1-9C5E-F365D34B1419}"/>
              </a:ext>
            </a:extLst>
          </p:cNvPr>
          <p:cNvSpPr/>
          <p:nvPr/>
        </p:nvSpPr>
        <p:spPr bwMode="auto">
          <a:xfrm>
            <a:off x="476673" y="2800951"/>
            <a:ext cx="5976664" cy="5907694"/>
          </a:xfrm>
          <a:prstGeom prst="rect">
            <a:avLst/>
          </a:prstGeom>
          <a:noFill/>
          <a:ln w="9525" algn="ctr">
            <a:solidFill>
              <a:schemeClr val="bg1">
                <a:lumMod val="75000"/>
              </a:schemeClr>
            </a:solidFill>
            <a:round/>
            <a:headEnd/>
            <a:tailEnd/>
          </a:ln>
        </p:spPr>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22" name="波線 21">
            <a:extLst>
              <a:ext uri="{FF2B5EF4-FFF2-40B4-BE49-F238E27FC236}">
                <a16:creationId xmlns:a16="http://schemas.microsoft.com/office/drawing/2014/main" id="{4538A577-459B-40A6-BADC-62D5C643A796}"/>
              </a:ext>
            </a:extLst>
          </p:cNvPr>
          <p:cNvSpPr/>
          <p:nvPr/>
        </p:nvSpPr>
        <p:spPr bwMode="auto">
          <a:xfrm>
            <a:off x="476672" y="8581890"/>
            <a:ext cx="5976664" cy="261725"/>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20" name="図 19">
            <a:extLst>
              <a:ext uri="{FF2B5EF4-FFF2-40B4-BE49-F238E27FC236}">
                <a16:creationId xmlns:a16="http://schemas.microsoft.com/office/drawing/2014/main" id="{76D8DBC2-77B4-4D01-AFAC-8C27C18CF2DD}"/>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401608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４：</a:t>
            </a:r>
            <a:r>
              <a:rPr lang="en-US" altLang="ja-JP" sz="1800" dirty="0"/>
              <a:t>Web</a:t>
            </a:r>
            <a:r>
              <a:rPr lang="ja-JP" altLang="en-US" sz="1800" dirty="0"/>
              <a:t>コンテンツの企画</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7</a:t>
            </a:fld>
            <a:endParaRPr lang="en-US" altLang="ja-JP"/>
          </a:p>
        </p:txBody>
      </p:sp>
      <p:pic>
        <p:nvPicPr>
          <p:cNvPr id="5" name="図 4">
            <a:extLst>
              <a:ext uri="{FF2B5EF4-FFF2-40B4-BE49-F238E27FC236}">
                <a16:creationId xmlns:a16="http://schemas.microsoft.com/office/drawing/2014/main" id="{6811BF86-8661-48BD-BDDA-1B96E60EDE4A}"/>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10B51D6F-9667-44BC-BEE5-31B59D4CD070}"/>
              </a:ext>
            </a:extLst>
          </p:cNvPr>
          <p:cNvSpPr txBox="1"/>
          <p:nvPr/>
        </p:nvSpPr>
        <p:spPr>
          <a:xfrm>
            <a:off x="940140" y="1596428"/>
            <a:ext cx="5729220"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企画会議で検討すべきことを記載します。</a:t>
            </a:r>
          </a:p>
        </p:txBody>
      </p:sp>
      <p:sp>
        <p:nvSpPr>
          <p:cNvPr id="9" name="テキスト ボックス 8">
            <a:extLst>
              <a:ext uri="{FF2B5EF4-FFF2-40B4-BE49-F238E27FC236}">
                <a16:creationId xmlns:a16="http://schemas.microsoft.com/office/drawing/2014/main" id="{4071BC42-337B-4C00-8C1B-51EAE4FB3AFC}"/>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graphicFrame>
        <p:nvGraphicFramePr>
          <p:cNvPr id="4" name="表 9">
            <a:extLst>
              <a:ext uri="{FF2B5EF4-FFF2-40B4-BE49-F238E27FC236}">
                <a16:creationId xmlns:a16="http://schemas.microsoft.com/office/drawing/2014/main" id="{C2D04EB3-8DE0-47A5-B5C4-6D8E57C93072}"/>
              </a:ext>
            </a:extLst>
          </p:cNvPr>
          <p:cNvGraphicFramePr>
            <a:graphicFrameLocks noGrp="1"/>
          </p:cNvGraphicFramePr>
          <p:nvPr>
            <p:extLst>
              <p:ext uri="{D42A27DB-BD31-4B8C-83A1-F6EECF244321}">
                <p14:modId xmlns:p14="http://schemas.microsoft.com/office/powerpoint/2010/main" val="3519389879"/>
              </p:ext>
            </p:extLst>
          </p:nvPr>
        </p:nvGraphicFramePr>
        <p:xfrm>
          <a:off x="193990" y="2727607"/>
          <a:ext cx="6264696" cy="5721266"/>
        </p:xfrm>
        <a:graphic>
          <a:graphicData uri="http://schemas.openxmlformats.org/drawingml/2006/table">
            <a:tbl>
              <a:tblPr firstRow="1" bandRow="1">
                <a:tableStyleId>{5C22544A-7EE6-4342-B048-85BDC9FD1C3A}</a:tableStyleId>
              </a:tblPr>
              <a:tblGrid>
                <a:gridCol w="360040">
                  <a:extLst>
                    <a:ext uri="{9D8B030D-6E8A-4147-A177-3AD203B41FA5}">
                      <a16:colId xmlns:a16="http://schemas.microsoft.com/office/drawing/2014/main" val="2557351065"/>
                    </a:ext>
                  </a:extLst>
                </a:gridCol>
                <a:gridCol w="2226898">
                  <a:extLst>
                    <a:ext uri="{9D8B030D-6E8A-4147-A177-3AD203B41FA5}">
                      <a16:colId xmlns:a16="http://schemas.microsoft.com/office/drawing/2014/main" val="1816462262"/>
                    </a:ext>
                  </a:extLst>
                </a:gridCol>
                <a:gridCol w="3677758">
                  <a:extLst>
                    <a:ext uri="{9D8B030D-6E8A-4147-A177-3AD203B41FA5}">
                      <a16:colId xmlns:a16="http://schemas.microsoft.com/office/drawing/2014/main" val="364438502"/>
                    </a:ext>
                  </a:extLst>
                </a:gridCol>
              </a:tblGrid>
              <a:tr h="232854">
                <a:tc>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r>
                        <a:rPr kumimoji="1" lang="ja-JP" altLang="en-US" sz="1200" dirty="0">
                          <a:latin typeface="メイリオ" panose="020B0604030504040204" pitchFamily="50" charset="-128"/>
                          <a:ea typeface="メイリオ" panose="020B0604030504040204" pitchFamily="50" charset="-128"/>
                        </a:rPr>
                        <a:t>検討すべきこと</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記載例</a:t>
                      </a:r>
                    </a:p>
                  </a:txBody>
                  <a:tcPr/>
                </a:tc>
                <a:extLst>
                  <a:ext uri="{0D108BD9-81ED-4DB2-BD59-A6C34878D82A}">
                    <a16:rowId xmlns:a16="http://schemas.microsoft.com/office/drawing/2014/main" val="3681931959"/>
                  </a:ext>
                </a:extLst>
              </a:tr>
              <a:tr h="299750">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対象者の購買ステージ</a:t>
                      </a:r>
                    </a:p>
                  </a:txBody>
                  <a:tcPr/>
                </a:tc>
                <a:tc>
                  <a:txBody>
                    <a:bodyPr/>
                    <a:lstStyle/>
                    <a:p>
                      <a:r>
                        <a:rPr kumimoji="1" lang="ja-JP" altLang="en-US" sz="1200" dirty="0">
                          <a:latin typeface="メイリオ" panose="020B0604030504040204" pitchFamily="50" charset="-128"/>
                          <a:ea typeface="メイリオ" panose="020B0604030504040204" pitchFamily="50" charset="-128"/>
                        </a:rPr>
                        <a:t>非認知層</a:t>
                      </a:r>
                    </a:p>
                  </a:txBody>
                  <a:tcPr/>
                </a:tc>
                <a:extLst>
                  <a:ext uri="{0D108BD9-81ED-4DB2-BD59-A6C34878D82A}">
                    <a16:rowId xmlns:a16="http://schemas.microsoft.com/office/drawing/2014/main" val="3425147365"/>
                  </a:ext>
                </a:extLst>
              </a:tr>
              <a:tr h="299750">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記事の目的</a:t>
                      </a:r>
                    </a:p>
                  </a:txBody>
                  <a:tcPr/>
                </a:tc>
                <a:tc>
                  <a:txBody>
                    <a:bodyPr/>
                    <a:lstStyle/>
                    <a:p>
                      <a:r>
                        <a:rPr kumimoji="1" lang="ja-JP" altLang="en-US" sz="1200" dirty="0">
                          <a:latin typeface="メイリオ" panose="020B0604030504040204" pitchFamily="50" charset="-128"/>
                          <a:ea typeface="メイリオ" panose="020B0604030504040204" pitchFamily="50" charset="-128"/>
                        </a:rPr>
                        <a:t>当社の存在を知ってもらう</a:t>
                      </a:r>
                    </a:p>
                  </a:txBody>
                  <a:tcPr/>
                </a:tc>
                <a:extLst>
                  <a:ext uri="{0D108BD9-81ED-4DB2-BD59-A6C34878D82A}">
                    <a16:rowId xmlns:a16="http://schemas.microsoft.com/office/drawing/2014/main" val="249049207"/>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記事の役割</a:t>
                      </a:r>
                    </a:p>
                  </a:txBody>
                  <a:tcPr/>
                </a:tc>
                <a:tc>
                  <a:txBody>
                    <a:bodyPr/>
                    <a:lstStyle/>
                    <a:p>
                      <a:r>
                        <a:rPr kumimoji="1" lang="ja-JP" altLang="en-US" sz="1200" dirty="0">
                          <a:latin typeface="メイリオ" panose="020B0604030504040204" pitchFamily="50" charset="-128"/>
                          <a:ea typeface="メイリオ" panose="020B0604030504040204" pitchFamily="50" charset="-128"/>
                        </a:rPr>
                        <a:t>非認知層の集客／資料ダウンロードによるメールアドレスの獲得</a:t>
                      </a:r>
                    </a:p>
                  </a:txBody>
                  <a:tcPr/>
                </a:tc>
                <a:extLst>
                  <a:ext uri="{0D108BD9-81ED-4DB2-BD59-A6C34878D82A}">
                    <a16:rowId xmlns:a16="http://schemas.microsoft.com/office/drawing/2014/main" val="3926100760"/>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記事の種類</a:t>
                      </a:r>
                    </a:p>
                  </a:txBody>
                  <a:tcPr/>
                </a:tc>
                <a:tc>
                  <a:txBody>
                    <a:bodyPr/>
                    <a:lstStyle/>
                    <a:p>
                      <a:r>
                        <a:rPr kumimoji="1" lang="ja-JP" altLang="en-US" sz="1200" dirty="0">
                          <a:latin typeface="メイリオ" panose="020B0604030504040204" pitchFamily="50" charset="-128"/>
                          <a:ea typeface="メイリオ" panose="020B0604030504040204" pitchFamily="50" charset="-128"/>
                        </a:rPr>
                        <a:t>ケーススタディ（コラム）</a:t>
                      </a:r>
                    </a:p>
                  </a:txBody>
                  <a:tcPr/>
                </a:tc>
                <a:extLst>
                  <a:ext uri="{0D108BD9-81ED-4DB2-BD59-A6C34878D82A}">
                    <a16:rowId xmlns:a16="http://schemas.microsoft.com/office/drawing/2014/main" val="3133363930"/>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掲載予定サイト</a:t>
                      </a:r>
                    </a:p>
                  </a:txBody>
                  <a:tcPr/>
                </a:tc>
                <a:tc>
                  <a:txBody>
                    <a:bodyPr/>
                    <a:lstStyle/>
                    <a:p>
                      <a:r>
                        <a:rPr kumimoji="1" lang="ja-JP" altLang="en-US" sz="1200" dirty="0">
                          <a:latin typeface="メイリオ" panose="020B0604030504040204" pitchFamily="50" charset="-128"/>
                          <a:ea typeface="メイリオ" panose="020B0604030504040204" pitchFamily="50" charset="-128"/>
                        </a:rPr>
                        <a:t>オウンドメディア　</a:t>
                      </a:r>
                      <a:r>
                        <a:rPr kumimoji="1" lang="en-US" altLang="ja-JP" sz="1200" dirty="0">
                          <a:latin typeface="メイリオ" panose="020B0604030504040204" pitchFamily="50" charset="-128"/>
                          <a:ea typeface="メイリオ" panose="020B0604030504040204" pitchFamily="50" charset="-128"/>
                        </a:rPr>
                        <a:t>https://</a:t>
                      </a:r>
                      <a:r>
                        <a:rPr kumimoji="1" lang="ja-JP" altLang="en-US" sz="1200"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1571160409"/>
                  </a:ext>
                </a:extLst>
              </a:tr>
              <a:tr h="232854">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対象者の企業規模</a:t>
                      </a:r>
                    </a:p>
                  </a:txBody>
                  <a:tcPr/>
                </a:tc>
                <a:tc>
                  <a:txBody>
                    <a:bodyPr/>
                    <a:lstStyle/>
                    <a:p>
                      <a:r>
                        <a:rPr kumimoji="1" lang="ja-JP" altLang="en-US" sz="1200" dirty="0">
                          <a:latin typeface="メイリオ" panose="020B0604030504040204" pitchFamily="50" charset="-128"/>
                          <a:ea typeface="メイリオ" panose="020B0604030504040204" pitchFamily="50" charset="-128"/>
                        </a:rPr>
                        <a:t>社員数</a:t>
                      </a:r>
                      <a:r>
                        <a:rPr kumimoji="1" lang="en-US" altLang="ja-JP" sz="1200" dirty="0">
                          <a:latin typeface="メイリオ" panose="020B0604030504040204" pitchFamily="50" charset="-128"/>
                          <a:ea typeface="メイリオ" panose="020B0604030504040204" pitchFamily="50" charset="-128"/>
                        </a:rPr>
                        <a:t>200</a:t>
                      </a:r>
                      <a:r>
                        <a:rPr kumimoji="1" lang="ja-JP" altLang="en-US" sz="1200" dirty="0">
                          <a:latin typeface="メイリオ" panose="020B0604030504040204" pitchFamily="50" charset="-128"/>
                          <a:ea typeface="メイリオ" panose="020B0604030504040204" pitchFamily="50" charset="-128"/>
                        </a:rPr>
                        <a:t>名以上</a:t>
                      </a:r>
                    </a:p>
                  </a:txBody>
                  <a:tcPr/>
                </a:tc>
                <a:extLst>
                  <a:ext uri="{0D108BD9-81ED-4DB2-BD59-A6C34878D82A}">
                    <a16:rowId xmlns:a16="http://schemas.microsoft.com/office/drawing/2014/main" val="1376386090"/>
                  </a:ext>
                </a:extLst>
              </a:tr>
              <a:tr h="232854">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対象者の業種</a:t>
                      </a:r>
                    </a:p>
                  </a:txBody>
                  <a:tcPr/>
                </a:tc>
                <a:tc>
                  <a:txBody>
                    <a:bodyPr/>
                    <a:lstStyle/>
                    <a:p>
                      <a:r>
                        <a:rPr kumimoji="1" lang="ja-JP" altLang="en-US" sz="1200" dirty="0">
                          <a:latin typeface="メイリオ" panose="020B0604030504040204" pitchFamily="50" charset="-128"/>
                          <a:ea typeface="メイリオ" panose="020B0604030504040204" pitchFamily="50" charset="-128"/>
                        </a:rPr>
                        <a:t>問わない</a:t>
                      </a:r>
                    </a:p>
                  </a:txBody>
                  <a:tcPr/>
                </a:tc>
                <a:extLst>
                  <a:ext uri="{0D108BD9-81ED-4DB2-BD59-A6C34878D82A}">
                    <a16:rowId xmlns:a16="http://schemas.microsoft.com/office/drawing/2014/main" val="362873435"/>
                  </a:ext>
                </a:extLst>
              </a:tr>
              <a:tr h="232854">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対象者の所属部署</a:t>
                      </a:r>
                    </a:p>
                  </a:txBody>
                  <a:tcPr/>
                </a:tc>
                <a:tc>
                  <a:txBody>
                    <a:bodyPr/>
                    <a:lstStyle/>
                    <a:p>
                      <a:r>
                        <a:rPr kumimoji="1" lang="ja-JP" altLang="en-US" sz="1200" dirty="0">
                          <a:latin typeface="メイリオ" panose="020B0604030504040204" pitchFamily="50" charset="-128"/>
                          <a:ea typeface="メイリオ" panose="020B0604030504040204" pitchFamily="50" charset="-128"/>
                        </a:rPr>
                        <a:t>マーケティング部　</a:t>
                      </a:r>
                      <a:r>
                        <a:rPr kumimoji="1" lang="en-US" altLang="ja-JP" sz="1200" dirty="0">
                          <a:latin typeface="メイリオ" panose="020B0604030504040204" pitchFamily="50" charset="-128"/>
                          <a:ea typeface="メイリオ" panose="020B0604030504040204" pitchFamily="50" charset="-128"/>
                        </a:rPr>
                        <a:t>IT</a:t>
                      </a:r>
                      <a:r>
                        <a:rPr kumimoji="1" lang="ja-JP" altLang="en-US" sz="1200" dirty="0">
                          <a:latin typeface="メイリオ" panose="020B0604030504040204" pitchFamily="50" charset="-128"/>
                          <a:ea typeface="メイリオ" panose="020B0604030504040204" pitchFamily="50" charset="-128"/>
                        </a:rPr>
                        <a:t>活用支援室</a:t>
                      </a:r>
                    </a:p>
                  </a:txBody>
                  <a:tcPr/>
                </a:tc>
                <a:extLst>
                  <a:ext uri="{0D108BD9-81ED-4DB2-BD59-A6C34878D82A}">
                    <a16:rowId xmlns:a16="http://schemas.microsoft.com/office/drawing/2014/main" val="1952041843"/>
                  </a:ext>
                </a:extLst>
              </a:tr>
              <a:tr h="232854">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対象者の職位</a:t>
                      </a:r>
                    </a:p>
                  </a:txBody>
                  <a:tcPr/>
                </a:tc>
                <a:tc>
                  <a:txBody>
                    <a:bodyPr/>
                    <a:lstStyle/>
                    <a:p>
                      <a:r>
                        <a:rPr kumimoji="1" lang="ja-JP" altLang="en-US" sz="1200" dirty="0">
                          <a:latin typeface="メイリオ" panose="020B0604030504040204" pitchFamily="50" charset="-128"/>
                          <a:ea typeface="メイリオ" panose="020B0604030504040204" pitchFamily="50" charset="-128"/>
                        </a:rPr>
                        <a:t>室長</a:t>
                      </a:r>
                    </a:p>
                  </a:txBody>
                  <a:tcPr/>
                </a:tc>
                <a:extLst>
                  <a:ext uri="{0D108BD9-81ED-4DB2-BD59-A6C34878D82A}">
                    <a16:rowId xmlns:a16="http://schemas.microsoft.com/office/drawing/2014/main" val="3386799794"/>
                  </a:ext>
                </a:extLst>
              </a:tr>
              <a:tr h="491571">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メイリオ" panose="020B0604030504040204" pitchFamily="50" charset="-128"/>
                          <a:ea typeface="メイリオ" panose="020B0604030504040204" pitchFamily="50" charset="-128"/>
                        </a:rPr>
                        <a:t>対象者の課題感</a:t>
                      </a:r>
                    </a:p>
                  </a:txBody>
                  <a:tcPr/>
                </a:tc>
                <a:tc>
                  <a:txBody>
                    <a:bodyPr/>
                    <a:lstStyle/>
                    <a:p>
                      <a:r>
                        <a:rPr kumimoji="1" lang="ja-JP" altLang="en-US" sz="1200" dirty="0">
                          <a:latin typeface="メイリオ" panose="020B0604030504040204" pitchFamily="50" charset="-128"/>
                          <a:ea typeface="メイリオ" panose="020B0604030504040204" pitchFamily="50" charset="-128"/>
                        </a:rPr>
                        <a:t>マーケティングオートメーションを導入したいが、どのツールが自社にとって最適かわからない</a:t>
                      </a:r>
                    </a:p>
                  </a:txBody>
                  <a:tcPr/>
                </a:tc>
                <a:extLst>
                  <a:ext uri="{0D108BD9-81ED-4DB2-BD59-A6C34878D82A}">
                    <a16:rowId xmlns:a16="http://schemas.microsoft.com/office/drawing/2014/main" val="4027632490"/>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対象者の想定検索キーワード</a:t>
                      </a:r>
                    </a:p>
                  </a:txBody>
                  <a:tcPr/>
                </a:tc>
                <a:tc>
                  <a:txBody>
                    <a:bodyPr/>
                    <a:lstStyle/>
                    <a:p>
                      <a:r>
                        <a:rPr kumimoji="1" lang="ja-JP" altLang="en-US" sz="1200" dirty="0">
                          <a:latin typeface="メイリオ" panose="020B0604030504040204" pitchFamily="50" charset="-128"/>
                          <a:ea typeface="メイリオ" panose="020B0604030504040204" pitchFamily="50" charset="-128"/>
                        </a:rPr>
                        <a:t>マーケティングオートメーション　比較</a:t>
                      </a:r>
                    </a:p>
                  </a:txBody>
                  <a:tcPr/>
                </a:tc>
                <a:extLst>
                  <a:ext uri="{0D108BD9-81ED-4DB2-BD59-A6C34878D82A}">
                    <a16:rowId xmlns:a16="http://schemas.microsoft.com/office/drawing/2014/main" val="1001251921"/>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記事テーマ（仮）</a:t>
                      </a:r>
                    </a:p>
                  </a:txBody>
                  <a:tcPr/>
                </a:tc>
                <a:tc>
                  <a:txBody>
                    <a:bodyPr/>
                    <a:lstStyle/>
                    <a:p>
                      <a:r>
                        <a:rPr kumimoji="1" lang="ja-JP" altLang="en-US" sz="1200" dirty="0">
                          <a:latin typeface="メイリオ" panose="020B0604030504040204" pitchFamily="50" charset="-128"/>
                          <a:ea typeface="メイリオ" panose="020B0604030504040204" pitchFamily="50" charset="-128"/>
                        </a:rPr>
                        <a:t>比較サイトは教えてくれない　本当に重要なマーケティングオートメーションの選定ポイント</a:t>
                      </a:r>
                    </a:p>
                  </a:txBody>
                  <a:tcPr/>
                </a:tc>
                <a:extLst>
                  <a:ext uri="{0D108BD9-81ED-4DB2-BD59-A6C34878D82A}">
                    <a16:rowId xmlns:a16="http://schemas.microsoft.com/office/drawing/2014/main" val="1476251412"/>
                  </a:ext>
                </a:extLst>
              </a:tr>
              <a:tr h="348856">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ja-JP" altLang="en-US" sz="1200" dirty="0">
                          <a:latin typeface="メイリオ" panose="020B0604030504040204" pitchFamily="50" charset="-128"/>
                          <a:ea typeface="メイリオ" panose="020B0604030504040204" pitchFamily="50" charset="-128"/>
                        </a:rPr>
                        <a:t>文字数</a:t>
                      </a:r>
                    </a:p>
                  </a:txBody>
                  <a:tcPr/>
                </a:tc>
                <a:tc>
                  <a:txBody>
                    <a:bodyPr/>
                    <a:lstStyle/>
                    <a:p>
                      <a:r>
                        <a:rPr kumimoji="1" lang="en-US" altLang="ja-JP" sz="1200" dirty="0">
                          <a:latin typeface="メイリオ" panose="020B0604030504040204" pitchFamily="50" charset="-128"/>
                          <a:ea typeface="メイリオ" panose="020B0604030504040204" pitchFamily="50" charset="-128"/>
                        </a:rPr>
                        <a:t>2,000</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3,000</a:t>
                      </a:r>
                      <a:r>
                        <a:rPr kumimoji="1" lang="ja-JP" altLang="en-US" sz="1200" dirty="0">
                          <a:latin typeface="メイリオ" panose="020B0604030504040204" pitchFamily="50" charset="-128"/>
                          <a:ea typeface="メイリオ" panose="020B0604030504040204" pitchFamily="50" charset="-128"/>
                        </a:rPr>
                        <a:t>文字</a:t>
                      </a:r>
                    </a:p>
                  </a:txBody>
                  <a:tcPr/>
                </a:tc>
                <a:extLst>
                  <a:ext uri="{0D108BD9-81ED-4DB2-BD59-A6C34878D82A}">
                    <a16:rowId xmlns:a16="http://schemas.microsoft.com/office/drawing/2014/main" val="147813728"/>
                  </a:ext>
                </a:extLst>
              </a:tr>
              <a:tr h="333397">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en-US" altLang="ja-JP" sz="1200" dirty="0">
                          <a:latin typeface="メイリオ" panose="020B0604030504040204" pitchFamily="50" charset="-128"/>
                          <a:ea typeface="メイリオ" panose="020B0604030504040204" pitchFamily="50" charset="-128"/>
                        </a:rPr>
                        <a:t>CTA</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１）</a:t>
                      </a:r>
                    </a:p>
                  </a:txBody>
                  <a:tcPr/>
                </a:tc>
                <a:tc>
                  <a:txBody>
                    <a:bodyPr/>
                    <a:lstStyle/>
                    <a:p>
                      <a:r>
                        <a:rPr kumimoji="1" lang="ja-JP" altLang="en-US" sz="1200" dirty="0">
                          <a:latin typeface="メイリオ" panose="020B0604030504040204" pitchFamily="50" charset="-128"/>
                          <a:ea typeface="メイリオ" panose="020B0604030504040204" pitchFamily="50" charset="-128"/>
                        </a:rPr>
                        <a:t>「マーケティングオートメーション選定のための　　</a:t>
                      </a:r>
                      <a:r>
                        <a:rPr kumimoji="1" lang="en-US" altLang="ja-JP" sz="1200" dirty="0">
                          <a:latin typeface="メイリオ" panose="020B0604030504040204" pitchFamily="50" charset="-128"/>
                          <a:ea typeface="メイリオ" panose="020B0604030504040204" pitchFamily="50" charset="-128"/>
                        </a:rPr>
                        <a:t>YES</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NO</a:t>
                      </a:r>
                      <a:r>
                        <a:rPr kumimoji="1" lang="ja-JP" altLang="en-US" sz="1200" dirty="0">
                          <a:latin typeface="メイリオ" panose="020B0604030504040204" pitchFamily="50" charset="-128"/>
                          <a:ea typeface="メイリオ" panose="020B0604030504040204" pitchFamily="50" charset="-128"/>
                        </a:rPr>
                        <a:t>チャート」のダウンロード</a:t>
                      </a:r>
                    </a:p>
                  </a:txBody>
                  <a:tcPr/>
                </a:tc>
                <a:extLst>
                  <a:ext uri="{0D108BD9-81ED-4DB2-BD59-A6C34878D82A}">
                    <a16:rowId xmlns:a16="http://schemas.microsoft.com/office/drawing/2014/main" val="2107283480"/>
                  </a:ext>
                </a:extLst>
              </a:tr>
              <a:tr h="491571">
                <a:tc>
                  <a:txBody>
                    <a:bodyPr/>
                    <a:lstStyle/>
                    <a:p>
                      <a:r>
                        <a:rPr kumimoji="1" lang="ja-JP" altLang="en-US" sz="1200" dirty="0">
                          <a:latin typeface="メイリオ" panose="020B0604030504040204" pitchFamily="50" charset="-128"/>
                          <a:ea typeface="メイリオ" panose="020B0604030504040204" pitchFamily="50" charset="-128"/>
                        </a:rPr>
                        <a:t>□</a:t>
                      </a:r>
                    </a:p>
                  </a:txBody>
                  <a:tcPr/>
                </a:tc>
                <a:tc>
                  <a:txBody>
                    <a:bodyPr/>
                    <a:lstStyle/>
                    <a:p>
                      <a:r>
                        <a:rPr kumimoji="1" lang="en-US" altLang="ja-JP" sz="1200" dirty="0">
                          <a:latin typeface="メイリオ" panose="020B0604030504040204" pitchFamily="50" charset="-128"/>
                          <a:ea typeface="メイリオ" panose="020B0604030504040204" pitchFamily="50" charset="-128"/>
                        </a:rPr>
                        <a:t>KPI</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a:t>
                      </a:r>
                    </a:p>
                  </a:txBody>
                  <a:tcPr/>
                </a:tc>
                <a:tc>
                  <a:txBody>
                    <a:bodyPr/>
                    <a:lstStyle/>
                    <a:p>
                      <a:r>
                        <a:rPr kumimoji="1" lang="ja-JP" altLang="en-US" sz="1200" dirty="0">
                          <a:latin typeface="メイリオ" panose="020B0604030504040204" pitchFamily="50" charset="-128"/>
                          <a:ea typeface="メイリオ" panose="020B0604030504040204" pitchFamily="50" charset="-128"/>
                        </a:rPr>
                        <a:t>自然検索による記事への流入〇〇ユーザー／月</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資料ダウンロード数〇〇件／月</a:t>
                      </a:r>
                    </a:p>
                  </a:txBody>
                  <a:tcPr/>
                </a:tc>
                <a:extLst>
                  <a:ext uri="{0D108BD9-81ED-4DB2-BD59-A6C34878D82A}">
                    <a16:rowId xmlns:a16="http://schemas.microsoft.com/office/drawing/2014/main" val="3353713305"/>
                  </a:ext>
                </a:extLst>
              </a:tr>
            </a:tbl>
          </a:graphicData>
        </a:graphic>
      </p:graphicFrame>
      <p:sp>
        <p:nvSpPr>
          <p:cNvPr id="11" name="正方形/長方形 10">
            <a:extLst>
              <a:ext uri="{FF2B5EF4-FFF2-40B4-BE49-F238E27FC236}">
                <a16:creationId xmlns:a16="http://schemas.microsoft.com/office/drawing/2014/main" id="{6DA42224-566A-4B0E-9638-CD5D342CBE15}"/>
              </a:ext>
            </a:extLst>
          </p:cNvPr>
          <p:cNvSpPr/>
          <p:nvPr/>
        </p:nvSpPr>
        <p:spPr>
          <a:xfrm>
            <a:off x="161852" y="8574012"/>
            <a:ext cx="6480720" cy="369332"/>
          </a:xfrm>
          <a:prstGeom prst="rect">
            <a:avLst/>
          </a:prstGeom>
        </p:spPr>
        <p:txBody>
          <a:bodyPr wrap="square">
            <a:spAutoFit/>
          </a:bodyPr>
          <a:lstStyle/>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１　</a:t>
            </a:r>
            <a:r>
              <a:rPr lang="en-US" altLang="ja-JP" sz="900" dirty="0">
                <a:latin typeface="メイリオ" panose="020B0604030504040204" pitchFamily="50" charset="-128"/>
                <a:ea typeface="メイリオ" panose="020B0604030504040204" pitchFamily="50" charset="-128"/>
              </a:rPr>
              <a:t>CTA(Call To Action,</a:t>
            </a:r>
            <a:r>
              <a:rPr lang="ja-JP" altLang="en-US" sz="900" dirty="0">
                <a:latin typeface="メイリオ" panose="020B0604030504040204" pitchFamily="50" charset="-128"/>
                <a:ea typeface="メイリオ" panose="020B0604030504040204" pitchFamily="50" charset="-128"/>
              </a:rPr>
              <a:t>行動喚起</a:t>
            </a:r>
            <a:r>
              <a:rPr lang="en-US" altLang="ja-JP" sz="900" dirty="0">
                <a:latin typeface="メイリオ" panose="020B0604030504040204" pitchFamily="50" charset="-128"/>
                <a:ea typeface="メイリオ" panose="020B0604030504040204" pitchFamily="50" charset="-128"/>
              </a:rPr>
              <a:t>)</a:t>
            </a:r>
          </a:p>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２　</a:t>
            </a:r>
            <a:r>
              <a:rPr lang="en-US" altLang="ja-JP" sz="900" dirty="0">
                <a:latin typeface="メイリオ" panose="020B0604030504040204" pitchFamily="50" charset="-128"/>
                <a:ea typeface="メイリオ" panose="020B0604030504040204" pitchFamily="50" charset="-128"/>
              </a:rPr>
              <a:t>KPI(Key Performance Indicator, </a:t>
            </a:r>
            <a:r>
              <a:rPr lang="ja-JP" altLang="en-US" sz="900" dirty="0">
                <a:latin typeface="メイリオ" panose="020B0604030504040204" pitchFamily="50" charset="-128"/>
                <a:ea typeface="メイリオ" panose="020B0604030504040204" pitchFamily="50" charset="-128"/>
              </a:rPr>
              <a:t>重要業績指標</a:t>
            </a:r>
            <a:r>
              <a:rPr lang="en-US" altLang="ja-JP" sz="900" dirty="0">
                <a:latin typeface="メイリオ" panose="020B0604030504040204" pitchFamily="50" charset="-128"/>
                <a:ea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endParaRPr>
          </a:p>
        </p:txBody>
      </p:sp>
      <p:sp>
        <p:nvSpPr>
          <p:cNvPr id="12" name="波線 11">
            <a:extLst>
              <a:ext uri="{FF2B5EF4-FFF2-40B4-BE49-F238E27FC236}">
                <a16:creationId xmlns:a16="http://schemas.microsoft.com/office/drawing/2014/main" id="{B5A2EF35-4965-4526-AE80-05E2AB8BD331}"/>
              </a:ext>
            </a:extLst>
          </p:cNvPr>
          <p:cNvSpPr/>
          <p:nvPr/>
        </p:nvSpPr>
        <p:spPr bwMode="auto">
          <a:xfrm>
            <a:off x="175670" y="8396254"/>
            <a:ext cx="6283016" cy="214979"/>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pic>
        <p:nvPicPr>
          <p:cNvPr id="14" name="図 13">
            <a:extLst>
              <a:ext uri="{FF2B5EF4-FFF2-40B4-BE49-F238E27FC236}">
                <a16:creationId xmlns:a16="http://schemas.microsoft.com/office/drawing/2014/main" id="{2987681A-4BF6-4DE0-9A0B-A95D40B935F7}"/>
              </a:ext>
            </a:extLst>
          </p:cNvPr>
          <p:cNvPicPr>
            <a:picLocks noChangeAspect="1"/>
          </p:cNvPicPr>
          <p:nvPr/>
        </p:nvPicPr>
        <p:blipFill>
          <a:blip r:embed="rId4"/>
          <a:stretch>
            <a:fillRect/>
          </a:stretch>
        </p:blipFill>
        <p:spPr>
          <a:xfrm>
            <a:off x="275791" y="2035093"/>
            <a:ext cx="664349" cy="664349"/>
          </a:xfrm>
          <a:prstGeom prst="rect">
            <a:avLst/>
          </a:prstGeom>
        </p:spPr>
      </p:pic>
    </p:spTree>
    <p:extLst>
      <p:ext uri="{BB962C8B-B14F-4D97-AF65-F5344CB8AC3E}">
        <p14:creationId xmlns:p14="http://schemas.microsoft.com/office/powerpoint/2010/main" val="1956158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FA6F8B-234D-4309-8685-1BD9A0ABFBD8}"/>
              </a:ext>
            </a:extLst>
          </p:cNvPr>
          <p:cNvSpPr>
            <a:spLocks noGrp="1"/>
          </p:cNvSpPr>
          <p:nvPr>
            <p:ph type="title"/>
          </p:nvPr>
        </p:nvSpPr>
        <p:spPr>
          <a:xfrm>
            <a:off x="188640" y="827584"/>
            <a:ext cx="6480720" cy="432048"/>
          </a:xfrm>
        </p:spPr>
        <p:txBody>
          <a:bodyPr/>
          <a:lstStyle/>
          <a:p>
            <a:r>
              <a:rPr lang="ja-JP" altLang="en-US" sz="1800" dirty="0"/>
              <a:t>５：構成案の設計（１）構成案の概要</a:t>
            </a:r>
            <a:endParaRPr kumimoji="1" lang="ja-JP" altLang="en-US" sz="1800" dirty="0"/>
          </a:p>
        </p:txBody>
      </p:sp>
      <p:sp>
        <p:nvSpPr>
          <p:cNvPr id="3" name="フッター プレースホルダー 2">
            <a:extLst>
              <a:ext uri="{FF2B5EF4-FFF2-40B4-BE49-F238E27FC236}">
                <a16:creationId xmlns:a16="http://schemas.microsoft.com/office/drawing/2014/main" id="{355894CF-E867-48EC-95D8-4034F997778B}"/>
              </a:ext>
            </a:extLst>
          </p:cNvPr>
          <p:cNvSpPr>
            <a:spLocks noGrp="1"/>
          </p:cNvSpPr>
          <p:nvPr>
            <p:ph type="ftr" sz="quarter" idx="11"/>
          </p:nvPr>
        </p:nvSpPr>
        <p:spPr/>
        <p:txBody>
          <a:bodyPr/>
          <a:lstStyle/>
          <a:p>
            <a:pPr>
              <a:defRPr/>
            </a:pPr>
            <a:r>
              <a:rPr lang="en-US" altLang="ja-JP"/>
              <a:t>All rights reserved by  </a:t>
            </a:r>
            <a:r>
              <a:rPr lang="ja-JP" altLang="en-US"/>
              <a:t>〇〇〇〇 </a:t>
            </a:r>
            <a:r>
              <a:rPr lang="en-US" altLang="ja-JP"/>
              <a:t>Co.,Ltd</a:t>
            </a:r>
            <a:r>
              <a:rPr lang="ja-JP" altLang="en-US"/>
              <a:t>．</a:t>
            </a:r>
            <a:endParaRPr lang="en-US" altLang="ja-JP"/>
          </a:p>
        </p:txBody>
      </p:sp>
      <p:sp>
        <p:nvSpPr>
          <p:cNvPr id="6" name="スライド番号プレースホルダー 5">
            <a:extLst>
              <a:ext uri="{FF2B5EF4-FFF2-40B4-BE49-F238E27FC236}">
                <a16:creationId xmlns:a16="http://schemas.microsoft.com/office/drawing/2014/main" id="{DFD3E39E-8060-4D19-94C6-78D4A37E46A8}"/>
              </a:ext>
            </a:extLst>
          </p:cNvPr>
          <p:cNvSpPr>
            <a:spLocks noGrp="1"/>
          </p:cNvSpPr>
          <p:nvPr>
            <p:ph type="sldNum" sz="quarter" idx="10"/>
          </p:nvPr>
        </p:nvSpPr>
        <p:spPr/>
        <p:txBody>
          <a:bodyPr/>
          <a:lstStyle/>
          <a:p>
            <a:pPr>
              <a:defRPr/>
            </a:pPr>
            <a:fld id="{6C2077AB-3CE9-4698-95C2-6CEA80D27101}" type="slidenum">
              <a:rPr lang="en-US" altLang="ja-JP" smtClean="0"/>
              <a:pPr>
                <a:defRPr/>
              </a:pPr>
              <a:t>8</a:t>
            </a:fld>
            <a:endParaRPr lang="en-US" altLang="ja-JP"/>
          </a:p>
        </p:txBody>
      </p:sp>
      <p:pic>
        <p:nvPicPr>
          <p:cNvPr id="5" name="図 4">
            <a:extLst>
              <a:ext uri="{FF2B5EF4-FFF2-40B4-BE49-F238E27FC236}">
                <a16:creationId xmlns:a16="http://schemas.microsoft.com/office/drawing/2014/main" id="{08355246-A693-4228-9013-6C33E6193A2E}"/>
              </a:ext>
            </a:extLst>
          </p:cNvPr>
          <p:cNvPicPr>
            <a:picLocks noChangeAspect="1"/>
          </p:cNvPicPr>
          <p:nvPr/>
        </p:nvPicPr>
        <p:blipFill>
          <a:blip r:embed="rId3"/>
          <a:stretch>
            <a:fillRect/>
          </a:stretch>
        </p:blipFill>
        <p:spPr>
          <a:xfrm>
            <a:off x="260648" y="1475656"/>
            <a:ext cx="664349" cy="664349"/>
          </a:xfrm>
          <a:prstGeom prst="rect">
            <a:avLst/>
          </a:prstGeom>
        </p:spPr>
      </p:pic>
      <p:sp>
        <p:nvSpPr>
          <p:cNvPr id="8" name="テキスト ボックス 7">
            <a:extLst>
              <a:ext uri="{FF2B5EF4-FFF2-40B4-BE49-F238E27FC236}">
                <a16:creationId xmlns:a16="http://schemas.microsoft.com/office/drawing/2014/main" id="{EEEBC53B-387F-45FC-8D9C-AAB58B420D70}"/>
              </a:ext>
            </a:extLst>
          </p:cNvPr>
          <p:cNvSpPr txBox="1"/>
          <p:nvPr/>
        </p:nvSpPr>
        <p:spPr>
          <a:xfrm>
            <a:off x="940140" y="1632446"/>
            <a:ext cx="5729220" cy="86177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構成案とは、骨子とも呼ばれているものです。</a:t>
            </a:r>
            <a:endParaRPr kumimoji="1" lang="en-US" altLang="ja-JP" sz="1600" dirty="0">
              <a:latin typeface="メイリオ" panose="020B0604030504040204" pitchFamily="50" charset="-128"/>
              <a:ea typeface="メイリオ" panose="020B0604030504040204" pitchFamily="50" charset="-128"/>
            </a:endParaRPr>
          </a:p>
          <a:p>
            <a:pPr algn="l"/>
            <a:r>
              <a:rPr lang="ja-JP" altLang="en-US" sz="1600" dirty="0">
                <a:latin typeface="メイリオ" panose="020B0604030504040204" pitchFamily="50" charset="-128"/>
                <a:ea typeface="メイリオ" panose="020B0604030504040204" pitchFamily="50" charset="-128"/>
              </a:rPr>
              <a:t>構成案に、何を書くべきかを記載します。</a:t>
            </a:r>
            <a:endParaRPr kumimoji="1" lang="en-US" altLang="ja-JP" sz="1600" dirty="0">
              <a:latin typeface="メイリオ" panose="020B0604030504040204" pitchFamily="50" charset="-128"/>
              <a:ea typeface="メイリオ" panose="020B0604030504040204" pitchFamily="50" charset="-128"/>
            </a:endParaRPr>
          </a:p>
          <a:p>
            <a:pPr algn="l"/>
            <a:endParaRPr kumimoji="1" lang="ja-JP" altLang="en-US" sz="16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A9DC5087-9228-4CDA-BDE0-A556662ADBAA}"/>
              </a:ext>
            </a:extLst>
          </p:cNvPr>
          <p:cNvSpPr txBox="1"/>
          <p:nvPr/>
        </p:nvSpPr>
        <p:spPr>
          <a:xfrm>
            <a:off x="955283" y="2296649"/>
            <a:ext cx="5297172" cy="338554"/>
          </a:xfrm>
          <a:prstGeom prst="rect">
            <a:avLst/>
          </a:prstGeom>
          <a:noFill/>
          <a:ln>
            <a:noFill/>
          </a:ln>
        </p:spPr>
        <p:txBody>
          <a:bodyPr wrap="square" rtlCol="0">
            <a:spAutoFit/>
          </a:bodyPr>
          <a:lstStyle/>
          <a:p>
            <a:pPr algn="l"/>
            <a:r>
              <a:rPr kumimoji="1" lang="ja-JP" altLang="en-US" sz="1600" dirty="0">
                <a:latin typeface="メイリオ" panose="020B0604030504040204" pitchFamily="50" charset="-128"/>
                <a:ea typeface="メイリオ" panose="020B0604030504040204" pitchFamily="50" charset="-128"/>
              </a:rPr>
              <a:t>記載例</a:t>
            </a:r>
          </a:p>
        </p:txBody>
      </p:sp>
      <p:sp>
        <p:nvSpPr>
          <p:cNvPr id="10" name="テキスト ボックス 9">
            <a:extLst>
              <a:ext uri="{FF2B5EF4-FFF2-40B4-BE49-F238E27FC236}">
                <a16:creationId xmlns:a16="http://schemas.microsoft.com/office/drawing/2014/main" id="{05CB231D-58F1-4521-BDCA-DED7108AC66A}"/>
              </a:ext>
            </a:extLst>
          </p:cNvPr>
          <p:cNvSpPr txBox="1"/>
          <p:nvPr/>
        </p:nvSpPr>
        <p:spPr>
          <a:xfrm>
            <a:off x="477829" y="2924500"/>
            <a:ext cx="6192688" cy="523220"/>
          </a:xfrm>
          <a:prstGeom prst="rect">
            <a:avLst/>
          </a:prstGeom>
          <a:noFill/>
          <a:ln>
            <a:solidFill>
              <a:schemeClr val="bg1">
                <a:lumMod val="50000"/>
              </a:schemeClr>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当社では、基本的に「論文構成」を用います。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「論文構成」とは、以下のような「型」のことです。</a:t>
            </a:r>
          </a:p>
        </p:txBody>
      </p:sp>
      <p:sp>
        <p:nvSpPr>
          <p:cNvPr id="12" name="正方形/長方形 11">
            <a:extLst>
              <a:ext uri="{FF2B5EF4-FFF2-40B4-BE49-F238E27FC236}">
                <a16:creationId xmlns:a16="http://schemas.microsoft.com/office/drawing/2014/main" id="{728E9B2D-596D-4F95-BE63-E42FC5BD7560}"/>
              </a:ext>
            </a:extLst>
          </p:cNvPr>
          <p:cNvSpPr/>
          <p:nvPr/>
        </p:nvSpPr>
        <p:spPr bwMode="auto">
          <a:xfrm>
            <a:off x="566843" y="8209647"/>
            <a:ext cx="2232564" cy="388803"/>
          </a:xfrm>
          <a:prstGeom prst="rect">
            <a:avLst/>
          </a:prstGeom>
          <a:noFill/>
          <a:ln w="22225" algn="ctr">
            <a:solidFill>
              <a:schemeClr val="accent5">
                <a:lumMod val="90000"/>
              </a:schemeClr>
            </a:solidFill>
            <a:round/>
            <a:headEnd/>
            <a:tailEnd/>
          </a:ln>
        </p:spPr>
        <p:txBody>
          <a:bodyPr rtlCol="0" anchor="ctr"/>
          <a:lstStyle/>
          <a:p>
            <a:pPr algn="ctr"/>
            <a:r>
              <a:rPr kumimoji="1" lang="en-US" altLang="ja-JP" sz="1400" dirty="0">
                <a:latin typeface="メイリオ" panose="020B0604030504040204" pitchFamily="50" charset="-128"/>
                <a:ea typeface="メイリオ" panose="020B0604030504040204" pitchFamily="50" charset="-128"/>
              </a:rPr>
              <a:t>CTA</a:t>
            </a:r>
            <a:endParaRPr kumimoji="1" lang="ja-JP" altLang="en-US" sz="1400"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C2B0BA63-BC24-4F4E-AEE0-35844C6B3BEA}"/>
              </a:ext>
            </a:extLst>
          </p:cNvPr>
          <p:cNvSpPr/>
          <p:nvPr/>
        </p:nvSpPr>
        <p:spPr bwMode="auto">
          <a:xfrm>
            <a:off x="566843" y="3983719"/>
            <a:ext cx="2232564" cy="803360"/>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序論</a:t>
            </a:r>
          </a:p>
        </p:txBody>
      </p:sp>
      <p:sp>
        <p:nvSpPr>
          <p:cNvPr id="14" name="正方形/長方形 13">
            <a:extLst>
              <a:ext uri="{FF2B5EF4-FFF2-40B4-BE49-F238E27FC236}">
                <a16:creationId xmlns:a16="http://schemas.microsoft.com/office/drawing/2014/main" id="{1D6396E7-8BAA-4111-AC35-112323BACF5E}"/>
              </a:ext>
            </a:extLst>
          </p:cNvPr>
          <p:cNvSpPr/>
          <p:nvPr/>
        </p:nvSpPr>
        <p:spPr bwMode="auto">
          <a:xfrm>
            <a:off x="566843" y="4841316"/>
            <a:ext cx="2232564" cy="2455951"/>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本論</a:t>
            </a:r>
            <a:endParaRPr kumimoji="1" lang="en-US" altLang="ja-JP" sz="1400" dirty="0">
              <a:latin typeface="メイリオ" panose="020B0604030504040204" pitchFamily="50" charset="-128"/>
              <a:ea typeface="メイリオ" panose="020B0604030504040204" pitchFamily="50" charset="-128"/>
            </a:endParaRPr>
          </a:p>
          <a:p>
            <a:pPr algn="ctr"/>
            <a:endParaRPr lang="en-US" altLang="ja-JP" sz="1400" dirty="0">
              <a:latin typeface="メイリオ" panose="020B0604030504040204" pitchFamily="50" charset="-128"/>
              <a:ea typeface="メイリオ" panose="020B0604030504040204" pitchFamily="50" charset="-128"/>
            </a:endParaRPr>
          </a:p>
          <a:p>
            <a:pPr algn="ctr"/>
            <a:endParaRPr kumimoji="1" lang="en-US" altLang="ja-JP" sz="1400" dirty="0">
              <a:latin typeface="メイリオ" panose="020B0604030504040204" pitchFamily="50" charset="-128"/>
              <a:ea typeface="メイリオ" panose="020B0604030504040204" pitchFamily="50" charset="-128"/>
            </a:endParaRPr>
          </a:p>
          <a:p>
            <a:pPr algn="ctr"/>
            <a:endParaRPr lang="en-US" altLang="ja-JP" sz="1400" dirty="0">
              <a:latin typeface="メイリオ" panose="020B0604030504040204" pitchFamily="50" charset="-128"/>
              <a:ea typeface="メイリオ" panose="020B0604030504040204" pitchFamily="50" charset="-128"/>
            </a:endParaRPr>
          </a:p>
          <a:p>
            <a:pPr algn="ctr"/>
            <a:endParaRPr kumimoji="1" lang="en-US" altLang="ja-JP" sz="1400" dirty="0">
              <a:latin typeface="メイリオ" panose="020B0604030504040204" pitchFamily="50" charset="-128"/>
              <a:ea typeface="メイリオ" panose="020B0604030504040204" pitchFamily="50" charset="-128"/>
            </a:endParaRPr>
          </a:p>
          <a:p>
            <a:pPr algn="ctr"/>
            <a:endParaRPr lang="en-US" altLang="ja-JP" sz="1400" dirty="0">
              <a:latin typeface="メイリオ" panose="020B0604030504040204" pitchFamily="50" charset="-128"/>
              <a:ea typeface="メイリオ" panose="020B0604030504040204" pitchFamily="50" charset="-128"/>
            </a:endParaRPr>
          </a:p>
          <a:p>
            <a:pPr algn="ctr"/>
            <a:endParaRPr kumimoji="1" lang="en-US" altLang="ja-JP" sz="1400" dirty="0">
              <a:latin typeface="メイリオ" panose="020B0604030504040204" pitchFamily="50" charset="-128"/>
              <a:ea typeface="メイリオ" panose="020B0604030504040204" pitchFamily="50" charset="-128"/>
            </a:endParaRPr>
          </a:p>
          <a:p>
            <a:pPr algn="ctr"/>
            <a:endParaRPr lang="en-US" altLang="ja-JP" sz="1400" dirty="0">
              <a:latin typeface="メイリオ" panose="020B0604030504040204" pitchFamily="50" charset="-128"/>
              <a:ea typeface="メイリオ" panose="020B0604030504040204" pitchFamily="50" charset="-128"/>
            </a:endParaRPr>
          </a:p>
          <a:p>
            <a:pPr algn="ctr"/>
            <a:endParaRPr kumimoji="1" lang="en-US" altLang="ja-JP" sz="1400" dirty="0">
              <a:latin typeface="メイリオ" panose="020B0604030504040204" pitchFamily="50" charset="-128"/>
              <a:ea typeface="メイリオ" panose="020B0604030504040204" pitchFamily="50" charset="-128"/>
            </a:endParaRPr>
          </a:p>
          <a:p>
            <a:pPr algn="ctr"/>
            <a:endParaRPr kumimoji="1" lang="ja-JP" altLang="en-US" sz="1400" dirty="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70CC0615-B364-453F-BE6E-7CB265FB06CA}"/>
              </a:ext>
            </a:extLst>
          </p:cNvPr>
          <p:cNvSpPr/>
          <p:nvPr/>
        </p:nvSpPr>
        <p:spPr bwMode="auto">
          <a:xfrm>
            <a:off x="566843" y="7349387"/>
            <a:ext cx="2232564" cy="803360"/>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結論</a:t>
            </a:r>
          </a:p>
        </p:txBody>
      </p:sp>
      <p:sp>
        <p:nvSpPr>
          <p:cNvPr id="16" name="正方形/長方形 15">
            <a:extLst>
              <a:ext uri="{FF2B5EF4-FFF2-40B4-BE49-F238E27FC236}">
                <a16:creationId xmlns:a16="http://schemas.microsoft.com/office/drawing/2014/main" id="{400A7FB1-FD93-43AE-88A2-665511873C7F}"/>
              </a:ext>
            </a:extLst>
          </p:cNvPr>
          <p:cNvSpPr/>
          <p:nvPr/>
        </p:nvSpPr>
        <p:spPr bwMode="auto">
          <a:xfrm>
            <a:off x="566843" y="3508195"/>
            <a:ext cx="2232564" cy="388803"/>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大見出し</a:t>
            </a:r>
          </a:p>
        </p:txBody>
      </p:sp>
      <p:sp>
        <p:nvSpPr>
          <p:cNvPr id="17" name="正方形/長方形 16">
            <a:extLst>
              <a:ext uri="{FF2B5EF4-FFF2-40B4-BE49-F238E27FC236}">
                <a16:creationId xmlns:a16="http://schemas.microsoft.com/office/drawing/2014/main" id="{82C8AFF5-BCDA-499B-B6BA-5BB6DABF00D3}"/>
              </a:ext>
            </a:extLst>
          </p:cNvPr>
          <p:cNvSpPr/>
          <p:nvPr/>
        </p:nvSpPr>
        <p:spPr bwMode="auto">
          <a:xfrm>
            <a:off x="476673" y="3442445"/>
            <a:ext cx="6192687" cy="5238178"/>
          </a:xfrm>
          <a:prstGeom prst="rect">
            <a:avLst/>
          </a:prstGeom>
          <a:noFill/>
          <a:ln w="12700" algn="ctr">
            <a:solidFill>
              <a:schemeClr val="bg1">
                <a:lumMod val="50000"/>
              </a:schemeClr>
            </a:solidFill>
            <a:round/>
            <a:headEnd/>
            <a:tailEnd/>
          </a:ln>
        </p:spPr>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18" name="波線 17">
            <a:extLst>
              <a:ext uri="{FF2B5EF4-FFF2-40B4-BE49-F238E27FC236}">
                <a16:creationId xmlns:a16="http://schemas.microsoft.com/office/drawing/2014/main" id="{84641F60-C4CF-479E-AB81-8FFB46FE4CD3}"/>
              </a:ext>
            </a:extLst>
          </p:cNvPr>
          <p:cNvSpPr/>
          <p:nvPr/>
        </p:nvSpPr>
        <p:spPr bwMode="auto">
          <a:xfrm>
            <a:off x="476672" y="8655350"/>
            <a:ext cx="6192686" cy="202901"/>
          </a:xfrm>
          <a:prstGeom prst="wave">
            <a:avLst/>
          </a:prstGeom>
          <a:ln w="12700">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algn="l"/>
            <a:endParaRPr kumimoji="1" lang="ja-JP" altLang="en-US" sz="1400" dirty="0">
              <a:latin typeface="メイリオ" panose="020B0604030504040204" pitchFamily="50" charset="-128"/>
              <a:ea typeface="メイリオ" panose="020B0604030504040204" pitchFamily="50" charset="-128"/>
            </a:endParaRPr>
          </a:p>
        </p:txBody>
      </p:sp>
      <p:sp>
        <p:nvSpPr>
          <p:cNvPr id="19" name="吹き出し: 四角形 18">
            <a:extLst>
              <a:ext uri="{FF2B5EF4-FFF2-40B4-BE49-F238E27FC236}">
                <a16:creationId xmlns:a16="http://schemas.microsoft.com/office/drawing/2014/main" id="{C068423E-2BF3-4016-9CC7-A86E6A7B3F8C}"/>
              </a:ext>
            </a:extLst>
          </p:cNvPr>
          <p:cNvSpPr/>
          <p:nvPr/>
        </p:nvSpPr>
        <p:spPr bwMode="auto">
          <a:xfrm>
            <a:off x="3068960" y="3508195"/>
            <a:ext cx="3528392" cy="388803"/>
          </a:xfrm>
          <a:prstGeom prst="wedgeRectCallout">
            <a:avLst>
              <a:gd name="adj1" fmla="val -61986"/>
              <a:gd name="adj2" fmla="val 12415"/>
            </a:avLst>
          </a:prstGeom>
          <a:ln>
            <a:headEnd/>
            <a:tailEnd/>
          </a:ln>
        </p:spPr>
        <p:style>
          <a:lnRef idx="2">
            <a:schemeClr val="accent2"/>
          </a:lnRef>
          <a:fillRef idx="1">
            <a:schemeClr val="lt1"/>
          </a:fillRef>
          <a:effectRef idx="0">
            <a:schemeClr val="accent2"/>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誰のどんな課題を解決する記事なのかが伝わるように書きます。</a:t>
            </a:r>
          </a:p>
        </p:txBody>
      </p:sp>
      <p:sp>
        <p:nvSpPr>
          <p:cNvPr id="20" name="吹き出し: 四角形 19">
            <a:extLst>
              <a:ext uri="{FF2B5EF4-FFF2-40B4-BE49-F238E27FC236}">
                <a16:creationId xmlns:a16="http://schemas.microsoft.com/office/drawing/2014/main" id="{269D212B-DC9F-450F-9AFB-27F1FF0C0C35}"/>
              </a:ext>
            </a:extLst>
          </p:cNvPr>
          <p:cNvSpPr/>
          <p:nvPr/>
        </p:nvSpPr>
        <p:spPr bwMode="auto">
          <a:xfrm>
            <a:off x="3068960" y="4007771"/>
            <a:ext cx="3528392" cy="564230"/>
          </a:xfrm>
          <a:prstGeom prst="wedgeRectCallout">
            <a:avLst>
              <a:gd name="adj1" fmla="val -61986"/>
              <a:gd name="adj2" fmla="val 12415"/>
            </a:avLst>
          </a:prstGeom>
          <a:ln>
            <a:headEnd/>
            <a:tailEnd/>
          </a:ln>
        </p:spPr>
        <p:style>
          <a:lnRef idx="2">
            <a:schemeClr val="accent2"/>
          </a:lnRef>
          <a:fillRef idx="1">
            <a:schemeClr val="lt1"/>
          </a:fillRef>
          <a:effectRef idx="0">
            <a:schemeClr val="accent2"/>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大見出しを展開して、誰のどんな課題を解決する記事なのかをさらに詳しく書きます。</a:t>
            </a:r>
          </a:p>
        </p:txBody>
      </p:sp>
      <p:sp>
        <p:nvSpPr>
          <p:cNvPr id="21" name="正方形/長方形 20">
            <a:extLst>
              <a:ext uri="{FF2B5EF4-FFF2-40B4-BE49-F238E27FC236}">
                <a16:creationId xmlns:a16="http://schemas.microsoft.com/office/drawing/2014/main" id="{B8D97E8E-85EF-4459-88D4-D34AA81601DA}"/>
              </a:ext>
            </a:extLst>
          </p:cNvPr>
          <p:cNvSpPr/>
          <p:nvPr/>
        </p:nvSpPr>
        <p:spPr bwMode="auto">
          <a:xfrm>
            <a:off x="661163" y="5258076"/>
            <a:ext cx="2047757" cy="388803"/>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中見出し１</a:t>
            </a:r>
          </a:p>
        </p:txBody>
      </p:sp>
      <p:sp>
        <p:nvSpPr>
          <p:cNvPr id="22" name="正方形/長方形 21">
            <a:extLst>
              <a:ext uri="{FF2B5EF4-FFF2-40B4-BE49-F238E27FC236}">
                <a16:creationId xmlns:a16="http://schemas.microsoft.com/office/drawing/2014/main" id="{F30FCEB4-C531-4BC3-B3AA-CB0A7E004EF8}"/>
              </a:ext>
            </a:extLst>
          </p:cNvPr>
          <p:cNvSpPr/>
          <p:nvPr/>
        </p:nvSpPr>
        <p:spPr bwMode="auto">
          <a:xfrm>
            <a:off x="659246" y="5874889"/>
            <a:ext cx="2047757" cy="388803"/>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中見出し２</a:t>
            </a:r>
          </a:p>
        </p:txBody>
      </p:sp>
      <p:sp>
        <p:nvSpPr>
          <p:cNvPr id="23" name="正方形/長方形 22">
            <a:extLst>
              <a:ext uri="{FF2B5EF4-FFF2-40B4-BE49-F238E27FC236}">
                <a16:creationId xmlns:a16="http://schemas.microsoft.com/office/drawing/2014/main" id="{1859F1FA-C552-4330-8D7C-FA356039C920}"/>
              </a:ext>
            </a:extLst>
          </p:cNvPr>
          <p:cNvSpPr/>
          <p:nvPr/>
        </p:nvSpPr>
        <p:spPr bwMode="auto">
          <a:xfrm>
            <a:off x="659246" y="6539661"/>
            <a:ext cx="2047757" cy="388803"/>
          </a:xfrm>
          <a:prstGeom prst="rect">
            <a:avLst/>
          </a:prstGeom>
          <a:noFill/>
          <a:ln w="22225" algn="ctr">
            <a:solidFill>
              <a:schemeClr val="accent5">
                <a:lumMod val="90000"/>
              </a:schemeClr>
            </a:solidFill>
            <a:round/>
            <a:headEnd/>
            <a:tailEnd/>
          </a:ln>
        </p:spPr>
        <p:txBody>
          <a:bodyPr rtlCol="0" anchor="ctr"/>
          <a:lstStyle/>
          <a:p>
            <a:pPr algn="ctr"/>
            <a:r>
              <a:rPr kumimoji="1" lang="ja-JP" altLang="en-US" sz="1400" dirty="0">
                <a:latin typeface="メイリオ" panose="020B0604030504040204" pitchFamily="50" charset="-128"/>
                <a:ea typeface="メイリオ" panose="020B0604030504040204" pitchFamily="50" charset="-128"/>
              </a:rPr>
              <a:t>中見出し３</a:t>
            </a:r>
          </a:p>
        </p:txBody>
      </p:sp>
      <p:sp>
        <p:nvSpPr>
          <p:cNvPr id="24" name="吹き出し: 四角形 23">
            <a:extLst>
              <a:ext uri="{FF2B5EF4-FFF2-40B4-BE49-F238E27FC236}">
                <a16:creationId xmlns:a16="http://schemas.microsoft.com/office/drawing/2014/main" id="{2B92D170-11C8-4319-8FCF-8D585905CA81}"/>
              </a:ext>
            </a:extLst>
          </p:cNvPr>
          <p:cNvSpPr/>
          <p:nvPr/>
        </p:nvSpPr>
        <p:spPr bwMode="auto">
          <a:xfrm>
            <a:off x="3068960" y="4724358"/>
            <a:ext cx="3528392" cy="2367922"/>
          </a:xfrm>
          <a:prstGeom prst="wedgeRectCallout">
            <a:avLst>
              <a:gd name="adj1" fmla="val -61986"/>
              <a:gd name="adj2" fmla="val 12415"/>
            </a:avLst>
          </a:prstGeom>
          <a:ln>
            <a:headEnd/>
            <a:tailEnd/>
          </a:ln>
        </p:spPr>
        <p:style>
          <a:lnRef idx="2">
            <a:schemeClr val="accent2"/>
          </a:lnRef>
          <a:fillRef idx="1">
            <a:schemeClr val="lt1"/>
          </a:fillRef>
          <a:effectRef idx="0">
            <a:schemeClr val="accent2"/>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・対象者の課題解決となる情報をいくつかの段落に分けて書きます。</a:t>
            </a:r>
            <a:endParaRPr kumimoji="1" lang="en-US" altLang="ja-JP" sz="1200" dirty="0">
              <a:latin typeface="メイリオ" panose="020B0604030504040204" pitchFamily="50" charset="-128"/>
              <a:ea typeface="メイリオ" panose="020B0604030504040204" pitchFamily="50" charset="-128"/>
            </a:endParaRPr>
          </a:p>
          <a:p>
            <a:pPr algn="l"/>
            <a:endParaRPr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・段落ごとに中見出しをつけます。</a:t>
            </a:r>
            <a:endParaRPr kumimoji="1" lang="en-US" altLang="ja-JP" sz="1200" dirty="0">
              <a:latin typeface="メイリオ" panose="020B0604030504040204" pitchFamily="50" charset="-128"/>
              <a:ea typeface="メイリオ" panose="020B0604030504040204" pitchFamily="50" charset="-128"/>
            </a:endParaRPr>
          </a:p>
          <a:p>
            <a:pPr algn="l"/>
            <a:endParaRPr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・段落の中の情報量が多い場合には、さらに段落を分けて、それぞれに小見出しをつけます。</a:t>
            </a:r>
            <a:endParaRPr kumimoji="1" lang="en-US" altLang="ja-JP" sz="1200" dirty="0">
              <a:latin typeface="メイリオ" panose="020B0604030504040204" pitchFamily="50" charset="-128"/>
              <a:ea typeface="メイリオ" panose="020B0604030504040204" pitchFamily="50" charset="-128"/>
            </a:endParaRPr>
          </a:p>
          <a:p>
            <a:pPr algn="l"/>
            <a:endParaRPr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記事の中に、中見出しが３～</a:t>
            </a:r>
            <a:r>
              <a:rPr lang="ja-JP" altLang="en-US" sz="1200" dirty="0">
                <a:latin typeface="メイリオ" panose="020B0604030504040204" pitchFamily="50" charset="-128"/>
                <a:ea typeface="メイリオ" panose="020B0604030504040204" pitchFamily="50" charset="-128"/>
              </a:rPr>
              <a:t>５程度でおさまるようにしましょう。</a:t>
            </a:r>
            <a:endParaRPr kumimoji="1" lang="en-US" altLang="ja-JP" sz="1200" dirty="0">
              <a:latin typeface="メイリオ" panose="020B0604030504040204" pitchFamily="50" charset="-128"/>
              <a:ea typeface="メイリオ" panose="020B0604030504040204" pitchFamily="50" charset="-128"/>
            </a:endParaRPr>
          </a:p>
        </p:txBody>
      </p:sp>
      <p:sp>
        <p:nvSpPr>
          <p:cNvPr id="25" name="吹き出し: 四角形 24">
            <a:extLst>
              <a:ext uri="{FF2B5EF4-FFF2-40B4-BE49-F238E27FC236}">
                <a16:creationId xmlns:a16="http://schemas.microsoft.com/office/drawing/2014/main" id="{EA5805C4-24AF-4CAF-85EA-63D3A42D21D4}"/>
              </a:ext>
            </a:extLst>
          </p:cNvPr>
          <p:cNvSpPr/>
          <p:nvPr/>
        </p:nvSpPr>
        <p:spPr bwMode="auto">
          <a:xfrm>
            <a:off x="3053019" y="7213230"/>
            <a:ext cx="3528392" cy="721636"/>
          </a:xfrm>
          <a:prstGeom prst="wedgeRectCallout">
            <a:avLst>
              <a:gd name="adj1" fmla="val -61986"/>
              <a:gd name="adj2" fmla="val 12415"/>
            </a:avLst>
          </a:prstGeom>
          <a:ln>
            <a:headEnd/>
            <a:tailEnd/>
          </a:ln>
        </p:spPr>
        <p:style>
          <a:lnRef idx="2">
            <a:schemeClr val="accent2"/>
          </a:lnRef>
          <a:fillRef idx="1">
            <a:schemeClr val="lt1"/>
          </a:fillRef>
          <a:effectRef idx="0">
            <a:schemeClr val="accent2"/>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本論を振り返り、全体のまとめを行います。</a:t>
            </a:r>
            <a:endParaRPr kumimoji="1" lang="en-US" altLang="ja-JP" sz="1200" dirty="0">
              <a:latin typeface="メイリオ" panose="020B0604030504040204" pitchFamily="50" charset="-128"/>
              <a:ea typeface="メイリオ" panose="020B0604030504040204" pitchFamily="50" charset="-128"/>
            </a:endParaRPr>
          </a:p>
          <a:p>
            <a:pPr algn="l"/>
            <a:endParaRPr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本論を踏まえた上で、</a:t>
            </a:r>
            <a:r>
              <a:rPr kumimoji="1" lang="en-US" altLang="ja-JP" sz="1200" dirty="0">
                <a:latin typeface="メイリオ" panose="020B0604030504040204" pitchFamily="50" charset="-128"/>
                <a:ea typeface="メイリオ" panose="020B0604030504040204" pitchFamily="50" charset="-128"/>
              </a:rPr>
              <a:t>CTA</a:t>
            </a:r>
            <a:r>
              <a:rPr kumimoji="1" lang="ja-JP" altLang="en-US" sz="1200" dirty="0">
                <a:latin typeface="メイリオ" panose="020B0604030504040204" pitchFamily="50" charset="-128"/>
                <a:ea typeface="メイリオ" panose="020B0604030504040204" pitchFamily="50" charset="-128"/>
              </a:rPr>
              <a:t>への誘導を行います。</a:t>
            </a:r>
          </a:p>
        </p:txBody>
      </p:sp>
      <p:sp>
        <p:nvSpPr>
          <p:cNvPr id="26" name="吹き出し: 四角形 25">
            <a:extLst>
              <a:ext uri="{FF2B5EF4-FFF2-40B4-BE49-F238E27FC236}">
                <a16:creationId xmlns:a16="http://schemas.microsoft.com/office/drawing/2014/main" id="{8D4EA041-A590-4541-B42C-79967839939E}"/>
              </a:ext>
            </a:extLst>
          </p:cNvPr>
          <p:cNvSpPr/>
          <p:nvPr/>
        </p:nvSpPr>
        <p:spPr bwMode="auto">
          <a:xfrm>
            <a:off x="3018160" y="8035157"/>
            <a:ext cx="3528392" cy="563293"/>
          </a:xfrm>
          <a:prstGeom prst="wedgeRectCallout">
            <a:avLst>
              <a:gd name="adj1" fmla="val -61986"/>
              <a:gd name="adj2" fmla="val 12415"/>
            </a:avLst>
          </a:prstGeom>
          <a:ln>
            <a:headEnd/>
            <a:tailEnd/>
          </a:ln>
        </p:spPr>
        <p:style>
          <a:lnRef idx="2">
            <a:schemeClr val="accent2"/>
          </a:lnRef>
          <a:fillRef idx="1">
            <a:schemeClr val="lt1"/>
          </a:fillRef>
          <a:effectRef idx="0">
            <a:schemeClr val="accent2"/>
          </a:effectRef>
          <a:fontRef idx="minor">
            <a:schemeClr val="dk1"/>
          </a:fontRef>
        </p:style>
        <p:txBody>
          <a:bodyPr rtlCol="0" anchor="ctr"/>
          <a:lstStyle/>
          <a:p>
            <a:pPr algn="l"/>
            <a:r>
              <a:rPr kumimoji="1" lang="ja-JP" altLang="en-US" sz="1200" dirty="0">
                <a:latin typeface="メイリオ" panose="020B0604030504040204" pitchFamily="50" charset="-128"/>
                <a:ea typeface="メイリオ" panose="020B0604030504040204" pitchFamily="50" charset="-128"/>
              </a:rPr>
              <a:t>別の記事への誘導／資料ダウンロードへの誘導などを行います。</a:t>
            </a:r>
          </a:p>
        </p:txBody>
      </p:sp>
      <p:pic>
        <p:nvPicPr>
          <p:cNvPr id="27" name="図 26">
            <a:extLst>
              <a:ext uri="{FF2B5EF4-FFF2-40B4-BE49-F238E27FC236}">
                <a16:creationId xmlns:a16="http://schemas.microsoft.com/office/drawing/2014/main" id="{BA5C1738-484E-4C80-9EDA-78BDF90C2576}"/>
              </a:ext>
            </a:extLst>
          </p:cNvPr>
          <p:cNvPicPr>
            <a:picLocks noChangeAspect="1"/>
          </p:cNvPicPr>
          <p:nvPr/>
        </p:nvPicPr>
        <p:blipFill>
          <a:blip r:embed="rId4"/>
          <a:stretch>
            <a:fillRect/>
          </a:stretch>
        </p:blipFill>
        <p:spPr>
          <a:xfrm>
            <a:off x="275791" y="2119391"/>
            <a:ext cx="664349" cy="664349"/>
          </a:xfrm>
          <a:prstGeom prst="rect">
            <a:avLst/>
          </a:prstGeom>
        </p:spPr>
      </p:pic>
    </p:spTree>
    <p:extLst>
      <p:ext uri="{BB962C8B-B14F-4D97-AF65-F5344CB8AC3E}">
        <p14:creationId xmlns:p14="http://schemas.microsoft.com/office/powerpoint/2010/main" val="2571205928"/>
      </p:ext>
    </p:extLst>
  </p:cSld>
  <p:clrMapOvr>
    <a:masterClrMapping/>
  </p:clrMapOvr>
</p:sld>
</file>

<file path=ppt/theme/theme1.xml><?xml version="1.0" encoding="utf-8"?>
<a:theme xmlns:a="http://schemas.openxmlformats.org/drawingml/2006/main" name="3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FFCC"/>
        </a:solidFill>
        <a:ln w="9525" algn="ctr">
          <a:solidFill>
            <a:srgbClr val="66FF33"/>
          </a:solidFill>
          <a:round/>
          <a:headEnd/>
          <a:tailEnd/>
        </a:ln>
      </a:spPr>
      <a:bodyPr rtlCol="0" anchor="ctr"/>
      <a:lstStyle>
        <a:defPPr algn="l">
          <a:defRPr sz="1400" dirty="0" smtClean="0">
            <a:latin typeface="メイリオ" panose="020B0604030504040204" pitchFamily="50" charset="-128"/>
            <a:ea typeface="メイリオ" panose="020B060403050404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txDef>
      <a:spPr>
        <a:noFill/>
        <a:ln>
          <a:solidFill>
            <a:schemeClr val="bg1">
              <a:lumMod val="50000"/>
            </a:schemeClr>
          </a:solidFill>
        </a:ln>
      </a:spPr>
      <a:bodyPr wrap="square" rtlCol="0">
        <a:spAutoFit/>
      </a:bodyPr>
      <a:lstStyle>
        <a:defPPr algn="l">
          <a:defRPr kumimoji="1" dirty="0" smtClean="0">
            <a:latin typeface="メイリオ" panose="020B0604030504040204" pitchFamily="50" charset="-128"/>
            <a:ea typeface="メイリオ" panose="020B0604030504040204" pitchFamily="50" charset="-128"/>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48448</TotalTime>
  <Words>3660</Words>
  <Application>Microsoft Office PowerPoint</Application>
  <PresentationFormat>画面に合わせる (4:3)</PresentationFormat>
  <Paragraphs>496</Paragraphs>
  <Slides>19</Slides>
  <Notes>19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ＭＳ Ｐゴシック</vt:lpstr>
      <vt:lpstr>メイリオ</vt:lpstr>
      <vt:lpstr>Arial</vt:lpstr>
      <vt:lpstr>Times New Roman</vt:lpstr>
      <vt:lpstr>Wingdings</vt:lpstr>
      <vt:lpstr>3_Pixel</vt:lpstr>
      <vt:lpstr>Webライティングに関する執筆ガイドライン  第〇〇版  </vt:lpstr>
      <vt:lpstr>改版履歴</vt:lpstr>
      <vt:lpstr>目次</vt:lpstr>
      <vt:lpstr>１：本ガイドラインの位置づけ</vt:lpstr>
      <vt:lpstr>２：Webコンテンツの目的と役割（１）目的</vt:lpstr>
      <vt:lpstr>２：Webコンテンツの目的と役割（２）役割</vt:lpstr>
      <vt:lpstr>３：Webコンテンツの制作手順</vt:lpstr>
      <vt:lpstr>４：Webコンテンツの企画</vt:lpstr>
      <vt:lpstr>５：構成案の設計（１）構成案の概要</vt:lpstr>
      <vt:lpstr>５：構成案の設計（２）構成案のサンプル</vt:lpstr>
      <vt:lpstr>６：Webコンテンツの執筆（１）すべてに共通する書き方</vt:lpstr>
      <vt:lpstr>６：Webコンテンツの執筆（２）大見出しの書き方</vt:lpstr>
      <vt:lpstr>６：Webコンテンツの執筆（３）序論の書き方</vt:lpstr>
      <vt:lpstr>６：Webコンテンツの執筆（４）本論の書き方</vt:lpstr>
      <vt:lpstr>６：Webコンテンツの執筆（５）結論の書き方</vt:lpstr>
      <vt:lpstr>７：表記ルール</vt:lpstr>
      <vt:lpstr>８：チェックリスト</vt:lpstr>
      <vt:lpstr>９：Webコンテンツのサンプル</vt:lpstr>
      <vt:lpstr>補足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テキスト</dc:title>
  <dc:creator>グリーゼ</dc:creator>
  <cp:lastModifiedBy>江島 民子</cp:lastModifiedBy>
  <cp:revision>1799</cp:revision>
  <dcterms:created xsi:type="dcterms:W3CDTF">2005-10-31T08:46:14Z</dcterms:created>
  <dcterms:modified xsi:type="dcterms:W3CDTF">2020-04-21T02:43:02Z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0008005a3b000000000001023720</vt:lpwstr>
  </property>
</Properties>
</file>